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0" r:id="rId7"/>
    <p:sldId id="261" r:id="rId8"/>
    <p:sldId id="281" r:id="rId9"/>
    <p:sldId id="262" r:id="rId10"/>
    <p:sldId id="282" r:id="rId11"/>
    <p:sldId id="263" r:id="rId12"/>
    <p:sldId id="264" r:id="rId13"/>
    <p:sldId id="265" r:id="rId14"/>
    <p:sldId id="266" r:id="rId15"/>
    <p:sldId id="283" r:id="rId16"/>
    <p:sldId id="284" r:id="rId17"/>
    <p:sldId id="267" r:id="rId18"/>
    <p:sldId id="285" r:id="rId19"/>
    <p:sldId id="268" r:id="rId20"/>
    <p:sldId id="286" r:id="rId21"/>
    <p:sldId id="269" r:id="rId22"/>
    <p:sldId id="270" r:id="rId23"/>
    <p:sldId id="271" r:id="rId24"/>
    <p:sldId id="287" r:id="rId25"/>
    <p:sldId id="272" r:id="rId26"/>
    <p:sldId id="290" r:id="rId27"/>
    <p:sldId id="274" r:id="rId28"/>
    <p:sldId id="289" r:id="rId29"/>
    <p:sldId id="275" r:id="rId30"/>
    <p:sldId id="288"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B102B89-E2AD-452A-8913-20D1EBA0A582}" type="datetimeFigureOut">
              <a:rPr lang="en-US" smtClean="0"/>
              <a:t>12/8/2015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64B59CB-E1DF-4837-822B-F805F157480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02B89-E2AD-452A-8913-20D1EBA0A582}"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02B89-E2AD-452A-8913-20D1EBA0A582}"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102B89-E2AD-452A-8913-20D1EBA0A582}"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02B89-E2AD-452A-8913-20D1EBA0A582}"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102B89-E2AD-452A-8913-20D1EBA0A582}"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B59CB-E1DF-4837-822B-F805F157480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102B89-E2AD-452A-8913-20D1EBA0A582}"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02B89-E2AD-452A-8913-20D1EBA0A582}"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02B89-E2AD-452A-8913-20D1EBA0A582}"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102B89-E2AD-452A-8913-20D1EBA0A582}" type="datetimeFigureOut">
              <a:rPr lang="en-US" smtClean="0"/>
              <a:t>12/8/2015</a:t>
            </a:fld>
            <a:endParaRPr lang="en-US"/>
          </a:p>
        </p:txBody>
      </p:sp>
      <p:sp>
        <p:nvSpPr>
          <p:cNvPr id="7" name="Slide Number Placeholder 6"/>
          <p:cNvSpPr>
            <a:spLocks noGrp="1"/>
          </p:cNvSpPr>
          <p:nvPr>
            <p:ph type="sldNum" sz="quarter" idx="12"/>
          </p:nvPr>
        </p:nvSpPr>
        <p:spPr/>
        <p:txBody>
          <a:bodyPr/>
          <a:lstStyle/>
          <a:p>
            <a:fld id="{F64B59CB-E1DF-4837-822B-F805F157480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02B89-E2AD-452A-8913-20D1EBA0A582}" type="datetimeFigureOut">
              <a:rPr lang="en-US" smtClean="0"/>
              <a:t>12/8/2015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64B59CB-E1DF-4837-822B-F805F15748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B102B89-E2AD-452A-8913-20D1EBA0A582}" type="datetimeFigureOut">
              <a:rPr lang="en-US" smtClean="0"/>
              <a:t>12/8/2015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64B59CB-E1DF-4837-822B-F805F1574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Cj8nx-qbJAhUEPT4KHXHpCoYQjRwIBw&amp;url=https://commons.wikimedia.org/wiki/File:Butterflies,_Alpine_Botanical_Garden_Juliana.jpg&amp;psig=AFQjCNHLehMbsz9f-F_MWS1uPk57oWlODQ&amp;ust=144838233482731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u4QJ0PgU3s" TargetMode="External"/><Relationship Id="rId2" Type="http://schemas.openxmlformats.org/officeDocument/2006/relationships/hyperlink" Target="https://www.youtube.com/watch?v=7AUeM8MbaIk"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ahUKEwjur7-L_KbJAhVCoD4KHQ0OCc8QjRwIBw&amp;url=http://www.writing.ie/guest-blogs/making-butterflies-the-life-cycle-of-a-book/&amp;bvm=bv.108194040,d.dmo&amp;psig=AFQjCNFOvwEdd594BzW0bjZWGIv8QXsnuQ&amp;ust=144838267480561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0ahUKEwj0oYi4_qbJAhXKOz4KHWoUBVcQjRwIBw&amp;url=https://caterpillaryumyum.wikispaces.com/Butterfly%2BMath&amp;bvm=bv.108194040,d.dmo&amp;psig=AFQjCNG6FKvFP-gblc_DAnbz0nhLlvVNRA&amp;ust=144838327047381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ahUKEwjswOHZ_qbJAhUEHD4KHWWPBbUQjRwIBw&amp;url=http://www.fs.fed.us/wildflowers/pollinators/Monarch_Butterfly/migration/index.shtml&amp;bvm=bv.108194040,d.dmo&amp;psig=AFQjCNEHpTBt7iVIHb7quKqK9X6z76U5Xw&amp;ust=144838337018063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ahUKEwjL0KOK-6bJAhVJjz4KHXXWAO0QjRwIBw&amp;url=http://gardeningwithconfidence.com/blog/2012/06/28/the-color-purple-butterflies/&amp;psig=AFQjCNHLehMbsz9f-F_MWS1uPk57oWlODQ&amp;ust=144838233482731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fbooksandbutterflies.com/?page_id=199" TargetMode="External"/><Relationship Id="rId2" Type="http://schemas.openxmlformats.org/officeDocument/2006/relationships/hyperlink" Target="https://www.youtube.com/watch?v=7AUeM8Mba"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www.ofbooksandbutterflies.com/?page_id=199" TargetMode="External"/><Relationship Id="rId2" Type="http://schemas.openxmlformats.org/officeDocument/2006/relationships/hyperlink" Target="http://www.canteach.ca/elementary/songspoems26.html" TargetMode="External"/><Relationship Id="rId1" Type="http://schemas.openxmlformats.org/officeDocument/2006/relationships/slideLayout" Target="../slideLayouts/slideLayout2.xml"/><Relationship Id="rId6" Type="http://schemas.openxmlformats.org/officeDocument/2006/relationships/hyperlink" Target="https://www.youtube.com/watch?v=Cu4QJ0PgU3s" TargetMode="External"/><Relationship Id="rId5" Type="http://schemas.openxmlformats.org/officeDocument/2006/relationships/hyperlink" Target="http://butterflygardens.com/butterfly_catalogue.php" TargetMode="External"/><Relationship Id="rId4" Type="http://schemas.openxmlformats.org/officeDocument/2006/relationships/hyperlink" Target="http://www.tooter4kids.com/LifeCycle/poems.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0ahUKEwick5-s-6bJAhWLVT4KHcA8DokQjRwIBw&amp;url=https://www.pinterest.com/sealemon/butterfly-inspiration/&amp;psig=AFQjCNHLehMbsz9f-F_MWS1uPk57oWlODQ&amp;ust=144838233482731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fbooksandbutterflies.com/?page_id=199" TargetMode="External"/><Relationship Id="rId7" Type="http://schemas.openxmlformats.org/officeDocument/2006/relationships/hyperlink" Target="http://www.enchantedlearning.com/crafts/butterfly/" TargetMode="External"/><Relationship Id="rId2" Type="http://schemas.openxmlformats.org/officeDocument/2006/relationships/hyperlink" Target="http://www.canteach.ca/elementary/songspoems26.html" TargetMode="External"/><Relationship Id="rId1" Type="http://schemas.openxmlformats.org/officeDocument/2006/relationships/slideLayout" Target="../slideLayouts/slideLayout2.xml"/><Relationship Id="rId6" Type="http://schemas.openxmlformats.org/officeDocument/2006/relationships/hyperlink" Target="https://www.youtube.com/watch?v=7AUeM8MbaIk" TargetMode="External"/><Relationship Id="rId5" Type="http://schemas.openxmlformats.org/officeDocument/2006/relationships/hyperlink" Target="http://www.tooter4kids.com/LifeCycle/poems.htm" TargetMode="External"/><Relationship Id="rId4" Type="http://schemas.openxmlformats.org/officeDocument/2006/relationships/hyperlink" Target="http://www.poemhunter.com/poems/butterfl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utterflies.aa6g.org/Butterflies/Cd/butterflies.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ahUKEwjbirrE_KbJAhVMdT4KHeDOC0sQjRwIBw&amp;url=http://polysyllabicprofundities.com/2014/07/30/for-whom-the-writing-bell-tolls/&amp;bvm=bv.108194040,d.dmo&amp;psig=AFQjCNFOvwEdd594BzW0bjZWGIv8QXsnuQ&amp;ust=14483826748056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i9nM6q_KbJAhXBcT4KHSWSCB0QjRwIBw&amp;url=http://mrss-s.blogspot.com/2009/01/thinking-map-write-about-butterflies.html&amp;bvm=bv.108194040,d.dmo&amp;psig=AFQjCNFOvwEdd594BzW0bjZWGIv8QXsnuQ&amp;ust=14483826748056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Butterfly Literature Focus Unit</a:t>
            </a:r>
            <a:endParaRPr lang="en-US" dirty="0"/>
          </a:p>
        </p:txBody>
      </p:sp>
      <p:sp>
        <p:nvSpPr>
          <p:cNvPr id="3" name="Subtitle 2"/>
          <p:cNvSpPr>
            <a:spLocks noGrp="1"/>
          </p:cNvSpPr>
          <p:nvPr>
            <p:ph type="subTitle" idx="1"/>
          </p:nvPr>
        </p:nvSpPr>
        <p:spPr/>
        <p:txBody>
          <a:bodyPr/>
          <a:lstStyle/>
          <a:p>
            <a:r>
              <a:rPr lang="en-US" dirty="0" smtClean="0"/>
              <a:t>EDU 315</a:t>
            </a:r>
          </a:p>
          <a:p>
            <a:r>
              <a:rPr lang="en-US" dirty="0" smtClean="0"/>
              <a:t>By: Katelyn Baumgartner</a:t>
            </a:r>
          </a:p>
          <a:p>
            <a:endParaRPr lang="en-US" dirty="0"/>
          </a:p>
        </p:txBody>
      </p:sp>
      <p:pic>
        <p:nvPicPr>
          <p:cNvPr id="1028" name="Picture 4" descr="https://upload.wikimedia.org/wikipedia/commons/d/dd/Butterflies,_Alpine_Botanical_Garden_Julian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3947294" cy="362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3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Speaking Activities Continued</a:t>
            </a:r>
            <a:endParaRPr lang="es-MX" dirty="0"/>
          </a:p>
        </p:txBody>
      </p:sp>
      <p:sp>
        <p:nvSpPr>
          <p:cNvPr id="3" name="Content Placeholder 2"/>
          <p:cNvSpPr>
            <a:spLocks noGrp="1"/>
          </p:cNvSpPr>
          <p:nvPr>
            <p:ph idx="1"/>
          </p:nvPr>
        </p:nvSpPr>
        <p:spPr/>
        <p:txBody>
          <a:bodyPr>
            <a:normAutofit fontScale="85000" lnSpcReduction="20000"/>
          </a:bodyPr>
          <a:lstStyle/>
          <a:p>
            <a:pPr lvl="0"/>
            <a:r>
              <a:rPr lang="en-US" b="1" dirty="0"/>
              <a:t>Students will present their favorite poem found online from a preselected list of websites and give a synopsis of what made them choose it.</a:t>
            </a:r>
            <a:endParaRPr lang="es-MX" b="1" dirty="0"/>
          </a:p>
          <a:p>
            <a:pPr lvl="1"/>
            <a:r>
              <a:rPr lang="en-US" sz="2400" u="sng" dirty="0"/>
              <a:t>K. RL.5 </a:t>
            </a:r>
            <a:r>
              <a:rPr lang="en-US" sz="2400" dirty="0"/>
              <a:t>Recognize common types of texts (e.g., storybooks, poems).</a:t>
            </a:r>
            <a:endParaRPr lang="es-MX" sz="4400" dirty="0"/>
          </a:p>
          <a:p>
            <a:pPr lvl="1"/>
            <a:r>
              <a:rPr lang="en-US" sz="2400" u="sng" dirty="0"/>
              <a:t>K-5.L.1</a:t>
            </a:r>
            <a:r>
              <a:rPr lang="en-US" sz="2400" dirty="0"/>
              <a:t> Demonstrate command of the conventions of standard English grammar and usage when writing or speaking.</a:t>
            </a:r>
            <a:endParaRPr lang="es-MX" sz="4400" dirty="0"/>
          </a:p>
          <a:p>
            <a:pPr lvl="0"/>
            <a:r>
              <a:rPr lang="en-US" b="1" dirty="0"/>
              <a:t>Do a lesson on and have a grand conversation about idioms  beginning with “social butterfly”</a:t>
            </a:r>
            <a:endParaRPr lang="es-MX" b="1" dirty="0"/>
          </a:p>
          <a:p>
            <a:pPr lvl="1"/>
            <a:r>
              <a:rPr lang="en-US" sz="2400" u="sng" dirty="0"/>
              <a:t>2-5.L.5</a:t>
            </a:r>
            <a:r>
              <a:rPr lang="en-US" sz="2400" dirty="0"/>
              <a:t> Demonstrate understanding of word relationships and nuances in word meanings.</a:t>
            </a:r>
            <a:endParaRPr lang="es-MX" sz="4400" dirty="0"/>
          </a:p>
          <a:p>
            <a:endParaRPr lang="es-MX" dirty="0"/>
          </a:p>
        </p:txBody>
      </p:sp>
    </p:spTree>
    <p:extLst>
      <p:ext uri="{BB962C8B-B14F-4D97-AF65-F5344CB8AC3E}">
        <p14:creationId xmlns:p14="http://schemas.microsoft.com/office/powerpoint/2010/main" val="383153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Listening Activities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a:t>Listen to Read </a:t>
            </a:r>
            <a:r>
              <a:rPr lang="en-US" b="1" dirty="0" err="1" smtClean="0"/>
              <a:t>Alouds</a:t>
            </a:r>
            <a:endParaRPr lang="en-US" b="1" dirty="0" smtClean="0"/>
          </a:p>
          <a:p>
            <a:pPr lvl="1"/>
            <a:r>
              <a:rPr lang="en-US" u="sng" dirty="0"/>
              <a:t>K.RL.1</a:t>
            </a:r>
            <a:r>
              <a:rPr lang="en-US" dirty="0"/>
              <a:t> With prompting and support, ask and answer questions about key details in a text. </a:t>
            </a:r>
            <a:endParaRPr lang="es-MX" b="1" dirty="0"/>
          </a:p>
          <a:p>
            <a:pPr lvl="0"/>
            <a:r>
              <a:rPr lang="en-US" b="1" dirty="0"/>
              <a:t>Listen to various presentations by classmates (lifecycles/butterfly reports/poems)</a:t>
            </a:r>
            <a:endParaRPr lang="es-MX" b="1" dirty="0"/>
          </a:p>
          <a:p>
            <a:pPr lvl="0"/>
            <a:r>
              <a:rPr lang="en-US" b="1" dirty="0"/>
              <a:t>Listen to informative lessons from the teacher on lifecycles/other butterfly related topics</a:t>
            </a:r>
            <a:endParaRPr lang="es-MX" b="1" dirty="0"/>
          </a:p>
          <a:p>
            <a:pPr lvl="0"/>
            <a:r>
              <a:rPr lang="en-US" b="1" dirty="0"/>
              <a:t>Listen to butterfly songs</a:t>
            </a:r>
            <a:endParaRPr lang="es-MX" b="1" dirty="0"/>
          </a:p>
          <a:p>
            <a:pPr lvl="0"/>
            <a:r>
              <a:rPr lang="en-US" b="1" dirty="0"/>
              <a:t>Listen to a presentation at the Zoo from a worker involved with the insect exhibit.</a:t>
            </a:r>
            <a:endParaRPr lang="es-MX" b="1" dirty="0"/>
          </a:p>
          <a:p>
            <a:pPr lvl="1"/>
            <a:r>
              <a:rPr lang="en-US" sz="2400" u="sng" dirty="0"/>
              <a:t>3.SL.3</a:t>
            </a:r>
            <a:r>
              <a:rPr lang="en-US" sz="2400" dirty="0"/>
              <a:t> Ask and answer questions about information from a speaker, offering appropriate elaboration and detail.</a:t>
            </a:r>
            <a:endParaRPr lang="es-MX" sz="4400" dirty="0"/>
          </a:p>
          <a:p>
            <a:endParaRPr lang="en-US" dirty="0"/>
          </a:p>
        </p:txBody>
      </p:sp>
      <p:pic>
        <p:nvPicPr>
          <p:cNvPr id="4" name="Picture 3"/>
          <p:cNvPicPr>
            <a:picLocks noChangeAspect="1"/>
          </p:cNvPicPr>
          <p:nvPr/>
        </p:nvPicPr>
        <p:blipFill>
          <a:blip r:embed="rId2"/>
          <a:stretch>
            <a:fillRect/>
          </a:stretch>
        </p:blipFill>
        <p:spPr>
          <a:xfrm>
            <a:off x="6696859" y="304800"/>
            <a:ext cx="2247900" cy="2247900"/>
          </a:xfrm>
          <a:prstGeom prst="rect">
            <a:avLst/>
          </a:prstGeom>
        </p:spPr>
      </p:pic>
    </p:spTree>
    <p:extLst>
      <p:ext uri="{BB962C8B-B14F-4D97-AF65-F5344CB8AC3E}">
        <p14:creationId xmlns:p14="http://schemas.microsoft.com/office/powerpoint/2010/main" val="3515458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Viewing Activities</a:t>
            </a:r>
            <a:endParaRPr lang="en-US" dirty="0"/>
          </a:p>
        </p:txBody>
      </p:sp>
      <p:sp>
        <p:nvSpPr>
          <p:cNvPr id="3" name="Content Placeholder 2"/>
          <p:cNvSpPr>
            <a:spLocks noGrp="1"/>
          </p:cNvSpPr>
          <p:nvPr>
            <p:ph idx="1"/>
          </p:nvPr>
        </p:nvSpPr>
        <p:spPr>
          <a:xfrm>
            <a:off x="1043492" y="2323652"/>
            <a:ext cx="6777317" cy="3848548"/>
          </a:xfrm>
        </p:spPr>
        <p:txBody>
          <a:bodyPr>
            <a:normAutofit fontScale="70000" lnSpcReduction="20000"/>
          </a:bodyPr>
          <a:lstStyle/>
          <a:p>
            <a:pPr lvl="0"/>
            <a:r>
              <a:rPr lang="en-US" b="1" dirty="0"/>
              <a:t>Watch a time-lapse video of the metamorphosis of a butterfly</a:t>
            </a:r>
          </a:p>
          <a:p>
            <a:pPr lvl="1"/>
            <a:r>
              <a:rPr lang="en-US" u="sng" dirty="0">
                <a:hlinkClick r:id="rId2"/>
              </a:rPr>
              <a:t>https://www.youtube.com/watch?v=7AUeM8MbaIk</a:t>
            </a:r>
            <a:r>
              <a:rPr lang="en-US" dirty="0"/>
              <a:t> </a:t>
            </a:r>
            <a:endParaRPr lang="en-US" dirty="0" smtClean="0"/>
          </a:p>
          <a:p>
            <a:pPr lvl="2"/>
            <a:r>
              <a:rPr lang="en-US" u="sng" dirty="0" smtClean="0"/>
              <a:t>K-3SL.2</a:t>
            </a:r>
            <a:r>
              <a:rPr lang="en-US" dirty="0" smtClean="0"/>
              <a:t> </a:t>
            </a:r>
            <a:r>
              <a:rPr lang="en-US" dirty="0"/>
              <a:t>Confirm understanding of a text read aloud or information presented orally or through other media by asking and answering questions about key details and requesting clarification if something is not understood</a:t>
            </a:r>
            <a:r>
              <a:rPr lang="en-US" dirty="0" smtClean="0"/>
              <a:t>.</a:t>
            </a:r>
            <a:endParaRPr lang="en-US" dirty="0"/>
          </a:p>
          <a:p>
            <a:r>
              <a:rPr lang="en-US" b="1" dirty="0" smtClean="0"/>
              <a:t>Take a virtual tour of the butterfly exhibit for the Natural History Museum</a:t>
            </a:r>
          </a:p>
          <a:p>
            <a:pPr lvl="1"/>
            <a:r>
              <a:rPr lang="en-US" dirty="0">
                <a:hlinkClick r:id="rId3"/>
              </a:rPr>
              <a:t>https://</a:t>
            </a:r>
            <a:r>
              <a:rPr lang="en-US" dirty="0" smtClean="0">
                <a:hlinkClick r:id="rId3"/>
              </a:rPr>
              <a:t>www.youtube.com/watch?v=Cu4QJ0PgU3s</a:t>
            </a:r>
            <a:r>
              <a:rPr lang="en-US" dirty="0" smtClean="0"/>
              <a:t> </a:t>
            </a:r>
          </a:p>
          <a:p>
            <a:pPr lvl="2"/>
            <a:r>
              <a:rPr lang="en-US" u="sng" dirty="0" smtClean="0"/>
              <a:t>K-3SL.2 </a:t>
            </a:r>
            <a:r>
              <a:rPr lang="en-US" dirty="0"/>
              <a:t>Confirm understanding of a text read aloud or information presented orally or through other media by asking and answering questions about key details and requesting clarification if something is not understood</a:t>
            </a:r>
            <a:r>
              <a:rPr lang="en-US" dirty="0" smtClean="0"/>
              <a:t>.</a:t>
            </a:r>
          </a:p>
          <a:p>
            <a:r>
              <a:rPr lang="en-US" b="1" dirty="0" smtClean="0"/>
              <a:t>Explore the insect exhibit at the zoo</a:t>
            </a:r>
            <a:r>
              <a:rPr lang="en-US" b="1" dirty="0" smtClean="0"/>
              <a:t>.</a:t>
            </a:r>
          </a:p>
          <a:p>
            <a:r>
              <a:rPr lang="en-US" b="1" dirty="0" smtClean="0"/>
              <a:t>View posters, art projects and represented poetry made by classmates</a:t>
            </a:r>
            <a:endParaRPr lang="en-US" b="1" dirty="0"/>
          </a:p>
        </p:txBody>
      </p:sp>
      <p:pic>
        <p:nvPicPr>
          <p:cNvPr id="7170" name="Picture 2" descr="https://encrypted-tbn0.gstatic.com/images?q=tbn:ANd9GcT2vRXE7dUHFETGm9MjfsVAASOn754J13pTxcercZD4jwAxP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9" y="304800"/>
            <a:ext cx="1935331" cy="203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0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Visually Representing Activities</a:t>
            </a:r>
            <a:endParaRPr lang="en-US" dirty="0"/>
          </a:p>
        </p:txBody>
      </p:sp>
      <p:sp>
        <p:nvSpPr>
          <p:cNvPr id="3" name="Content Placeholder 2"/>
          <p:cNvSpPr>
            <a:spLocks noGrp="1"/>
          </p:cNvSpPr>
          <p:nvPr>
            <p:ph idx="1"/>
          </p:nvPr>
        </p:nvSpPr>
        <p:spPr>
          <a:xfrm>
            <a:off x="1043492" y="2323652"/>
            <a:ext cx="6777317" cy="3924748"/>
          </a:xfrm>
        </p:spPr>
        <p:txBody>
          <a:bodyPr>
            <a:normAutofit fontScale="85000" lnSpcReduction="20000"/>
          </a:bodyPr>
          <a:lstStyle/>
          <a:p>
            <a:pPr lvl="0"/>
            <a:r>
              <a:rPr lang="en-US" b="1" dirty="0"/>
              <a:t>Make posters of various life cycles</a:t>
            </a:r>
          </a:p>
          <a:p>
            <a:pPr lvl="1"/>
            <a:r>
              <a:rPr lang="en-US" dirty="0"/>
              <a:t>Compare/Contrast</a:t>
            </a:r>
          </a:p>
          <a:p>
            <a:pPr lvl="0"/>
            <a:r>
              <a:rPr lang="en-US" b="1" dirty="0"/>
              <a:t>Visually represent their poems about their individual butterflies to be posted in the classroom</a:t>
            </a:r>
          </a:p>
          <a:p>
            <a:pPr lvl="1"/>
            <a:r>
              <a:rPr lang="en-US" i="1" dirty="0" smtClean="0"/>
              <a:t>Students may make models of their butterflies in addition to their poem, may write their poem on paper with colors characteristic of their butterflies, or may draw pictures of their butterflies.</a:t>
            </a:r>
          </a:p>
          <a:p>
            <a:pPr lvl="2"/>
            <a:r>
              <a:rPr lang="en-US" u="sng" dirty="0"/>
              <a:t>K. W.2 </a:t>
            </a:r>
            <a:r>
              <a:rPr lang="en-US" dirty="0"/>
              <a:t>Use a combination of drawing, dictating, and writing to compose informative/explanatory texts in which they name what they are writing about and supply some information about the topic</a:t>
            </a:r>
            <a:endParaRPr lang="es-MX" dirty="0"/>
          </a:p>
          <a:p>
            <a:pPr lvl="2"/>
            <a:r>
              <a:rPr lang="en-US" u="sng" dirty="0"/>
              <a:t>4.1.5</a:t>
            </a:r>
            <a:r>
              <a:rPr lang="en-US" dirty="0"/>
              <a:t> Know how different visual art </a:t>
            </a:r>
            <a:r>
              <a:rPr lang="en-US" dirty="0" smtClean="0"/>
              <a:t>media</a:t>
            </a:r>
            <a:r>
              <a:rPr lang="en-US" dirty="0"/>
              <a:t>*, techniques*, and processes* are used to </a:t>
            </a:r>
            <a:r>
              <a:rPr lang="en-US" dirty="0" smtClean="0"/>
              <a:t>communicate </a:t>
            </a:r>
            <a:r>
              <a:rPr lang="en-US" dirty="0"/>
              <a:t>ideas, experience, and stories. </a:t>
            </a:r>
          </a:p>
          <a:p>
            <a:pPr lvl="2"/>
            <a:endParaRPr lang="en-US" dirty="0"/>
          </a:p>
          <a:p>
            <a:endParaRPr lang="en-US" dirty="0"/>
          </a:p>
        </p:txBody>
      </p:sp>
      <p:pic>
        <p:nvPicPr>
          <p:cNvPr id="4" name="Picture 3"/>
          <p:cNvPicPr>
            <a:picLocks noChangeAspect="1"/>
          </p:cNvPicPr>
          <p:nvPr/>
        </p:nvPicPr>
        <p:blipFill>
          <a:blip r:embed="rId2"/>
          <a:stretch>
            <a:fillRect/>
          </a:stretch>
        </p:blipFill>
        <p:spPr>
          <a:xfrm>
            <a:off x="6477000" y="799064"/>
            <a:ext cx="2438400" cy="1371600"/>
          </a:xfrm>
          <a:prstGeom prst="rect">
            <a:avLst/>
          </a:prstGeom>
        </p:spPr>
      </p:pic>
    </p:spTree>
    <p:extLst>
      <p:ext uri="{BB962C8B-B14F-4D97-AF65-F5344CB8AC3E}">
        <p14:creationId xmlns:p14="http://schemas.microsoft.com/office/powerpoint/2010/main" val="1640509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Activities</a:t>
            </a:r>
            <a:endParaRPr lang="en-US" dirty="0"/>
          </a:p>
        </p:txBody>
      </p:sp>
      <p:sp>
        <p:nvSpPr>
          <p:cNvPr id="3" name="Content Placeholder 2"/>
          <p:cNvSpPr>
            <a:spLocks noGrp="1"/>
          </p:cNvSpPr>
          <p:nvPr>
            <p:ph idx="1"/>
          </p:nvPr>
        </p:nvSpPr>
        <p:spPr>
          <a:xfrm>
            <a:off x="1043492" y="2323652"/>
            <a:ext cx="6777317" cy="4153348"/>
          </a:xfrm>
        </p:spPr>
        <p:txBody>
          <a:bodyPr>
            <a:normAutofit fontScale="77500" lnSpcReduction="20000"/>
          </a:bodyPr>
          <a:lstStyle/>
          <a:p>
            <a:pPr lvl="0"/>
            <a:r>
              <a:rPr lang="en-US" b="1" dirty="0"/>
              <a:t>Lifecycle of a butterfly</a:t>
            </a:r>
            <a:endParaRPr lang="es-MX" b="1" dirty="0"/>
          </a:p>
          <a:p>
            <a:pPr lvl="1"/>
            <a:r>
              <a:rPr lang="en-US" sz="2400" dirty="0"/>
              <a:t>Raise butterflies in a cage</a:t>
            </a:r>
            <a:r>
              <a:rPr lang="en-US" sz="2400" dirty="0">
                <a:sym typeface="Wingdings" panose="05000000000000000000" pitchFamily="2" charset="2"/>
              </a:rPr>
              <a:t></a:t>
            </a:r>
            <a:r>
              <a:rPr lang="en-US" sz="2400" dirty="0"/>
              <a:t> watch lifecycle</a:t>
            </a:r>
            <a:endParaRPr lang="es-MX" sz="2400" dirty="0"/>
          </a:p>
          <a:p>
            <a:pPr lvl="2"/>
            <a:r>
              <a:rPr lang="en-US" u="sng" dirty="0"/>
              <a:t>3-LS1-1. </a:t>
            </a:r>
            <a:r>
              <a:rPr lang="en-US" dirty="0"/>
              <a:t>Develop models to describe that organisms have unique and diverse life cycles but all have in common birth, growth, reproduction, and death. </a:t>
            </a:r>
            <a:endParaRPr lang="es-MX" sz="3600" dirty="0"/>
          </a:p>
          <a:p>
            <a:pPr lvl="2"/>
            <a:r>
              <a:rPr lang="en-US" u="sng" dirty="0"/>
              <a:t>2.1.4</a:t>
            </a:r>
            <a:r>
              <a:rPr lang="en-US" dirty="0"/>
              <a:t> Identify events on a simple time line </a:t>
            </a:r>
            <a:endParaRPr lang="es-MX" sz="3600" dirty="0"/>
          </a:p>
          <a:p>
            <a:pPr lvl="0"/>
            <a:r>
              <a:rPr lang="en-US" b="1" dirty="0"/>
              <a:t>Relate to the lifecycle of a frog/ other life cycles</a:t>
            </a:r>
            <a:r>
              <a:rPr lang="en-US" b="1" dirty="0">
                <a:sym typeface="Wingdings" panose="05000000000000000000" pitchFamily="2" charset="2"/>
              </a:rPr>
              <a:t></a:t>
            </a:r>
            <a:r>
              <a:rPr lang="en-US" b="1" dirty="0"/>
              <a:t> humans/plants (Use “Monarch and Milkweed</a:t>
            </a:r>
            <a:r>
              <a:rPr lang="en-US" b="1" dirty="0" smtClean="0"/>
              <a:t>”)</a:t>
            </a:r>
            <a:endParaRPr lang="es-MX" b="1" dirty="0"/>
          </a:p>
          <a:p>
            <a:pPr lvl="1"/>
            <a:r>
              <a:rPr lang="en-US" sz="2400" dirty="0"/>
              <a:t>Make lifecycle posters to relate to other lifecycles</a:t>
            </a:r>
            <a:endParaRPr lang="es-MX" sz="2400" dirty="0"/>
          </a:p>
          <a:p>
            <a:pPr lvl="2"/>
            <a:r>
              <a:rPr lang="en-US" u="sng" dirty="0"/>
              <a:t>3-LS1-1. </a:t>
            </a:r>
            <a:r>
              <a:rPr lang="en-US" dirty="0"/>
              <a:t>Develop models to describe that organisms have unique and diverse life cycles but all have in common birth, growth, reproduction, and death. </a:t>
            </a:r>
            <a:endParaRPr lang="es-MX" sz="3600" dirty="0"/>
          </a:p>
          <a:p>
            <a:pPr lvl="2"/>
            <a:r>
              <a:rPr lang="en-US" u="sng" dirty="0"/>
              <a:t>2. RI. 3 </a:t>
            </a:r>
            <a:r>
              <a:rPr lang="en-US" dirty="0"/>
              <a:t>Describe the connection between a series of scientific ideas in a text. </a:t>
            </a:r>
            <a:endParaRPr lang="es-MX" sz="4000" dirty="0"/>
          </a:p>
          <a:p>
            <a:pPr lvl="2"/>
            <a:r>
              <a:rPr lang="en-US" u="sng" dirty="0"/>
              <a:t>K-5.IAI.10 </a:t>
            </a:r>
            <a:r>
              <a:rPr lang="en-US" dirty="0"/>
              <a:t>Collaborate with others to exchange ideas.</a:t>
            </a:r>
            <a:endParaRPr lang="es-MX" sz="4000" dirty="0"/>
          </a:p>
          <a:p>
            <a:pPr lvl="2"/>
            <a:r>
              <a:rPr lang="en-US" u="sng" dirty="0"/>
              <a:t>1. RI .7 </a:t>
            </a:r>
            <a:r>
              <a:rPr lang="en-US" dirty="0"/>
              <a:t>Use the illustrations and details in a text to describe its key ideas</a:t>
            </a:r>
            <a:endParaRPr lang="es-MX" sz="4000" dirty="0"/>
          </a:p>
          <a:p>
            <a:pPr lvl="0"/>
            <a:endParaRPr lang="en-US" dirty="0"/>
          </a:p>
        </p:txBody>
      </p:sp>
      <p:pic>
        <p:nvPicPr>
          <p:cNvPr id="5122" name="Picture 2" descr="http://www.writing.ie/wp-content/uploads/2014/01/Mac_Life_Cycle_Butterfl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
            <a:ext cx="3143437" cy="217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6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Activities Continued</a:t>
            </a:r>
            <a:endParaRPr lang="es-MX" dirty="0"/>
          </a:p>
        </p:txBody>
      </p:sp>
      <p:sp>
        <p:nvSpPr>
          <p:cNvPr id="3" name="Content Placeholder 2"/>
          <p:cNvSpPr>
            <a:spLocks noGrp="1"/>
          </p:cNvSpPr>
          <p:nvPr>
            <p:ph idx="1"/>
          </p:nvPr>
        </p:nvSpPr>
        <p:spPr>
          <a:xfrm>
            <a:off x="1043492" y="2323652"/>
            <a:ext cx="6777317" cy="4229548"/>
          </a:xfrm>
        </p:spPr>
        <p:txBody>
          <a:bodyPr>
            <a:normAutofit fontScale="70000" lnSpcReduction="20000"/>
          </a:bodyPr>
          <a:lstStyle/>
          <a:p>
            <a:pPr lvl="0"/>
            <a:r>
              <a:rPr lang="en-US" b="1" dirty="0"/>
              <a:t>Colors of a butterfly</a:t>
            </a:r>
            <a:r>
              <a:rPr lang="en-US" b="1" dirty="0">
                <a:sym typeface="Wingdings" panose="05000000000000000000" pitchFamily="2" charset="2"/>
              </a:rPr>
              <a:t></a:t>
            </a:r>
            <a:r>
              <a:rPr lang="en-US" b="1" dirty="0"/>
              <a:t> why they are certain colors</a:t>
            </a:r>
            <a:r>
              <a:rPr lang="en-US" b="1" dirty="0">
                <a:sym typeface="Wingdings" panose="05000000000000000000" pitchFamily="2" charset="2"/>
              </a:rPr>
              <a:t></a:t>
            </a:r>
            <a:r>
              <a:rPr lang="en-US" b="1" dirty="0"/>
              <a:t> adaptations to environments</a:t>
            </a:r>
            <a:endParaRPr lang="es-MX" b="1" dirty="0"/>
          </a:p>
          <a:p>
            <a:pPr lvl="1"/>
            <a:r>
              <a:rPr lang="en-US" sz="2400" u="sng" dirty="0"/>
              <a:t>K-LS1-1. </a:t>
            </a:r>
            <a:r>
              <a:rPr lang="en-US" sz="2400" dirty="0"/>
              <a:t>Use observations to describe patterns of what plants and animals (including humans) need to survive. </a:t>
            </a:r>
            <a:endParaRPr lang="es-MX" sz="4000" dirty="0"/>
          </a:p>
          <a:p>
            <a:pPr lvl="1"/>
            <a:r>
              <a:rPr lang="en-US" sz="2400" u="sng" dirty="0"/>
              <a:t>3-LS3-2. </a:t>
            </a:r>
            <a:r>
              <a:rPr lang="en-US" sz="2400" dirty="0"/>
              <a:t>Use evidence to support the explanation that traits can be influenced by the environment. </a:t>
            </a:r>
            <a:endParaRPr lang="es-MX" sz="4000" dirty="0"/>
          </a:p>
          <a:p>
            <a:pPr lvl="0"/>
            <a:r>
              <a:rPr lang="en-US" b="1" dirty="0"/>
              <a:t>Learn about species</a:t>
            </a:r>
            <a:r>
              <a:rPr lang="en-US" b="1" dirty="0">
                <a:sym typeface="Wingdings" panose="05000000000000000000" pitchFamily="2" charset="2"/>
              </a:rPr>
              <a:t></a:t>
            </a:r>
            <a:r>
              <a:rPr lang="en-US" b="1" dirty="0"/>
              <a:t> different types of butterflies</a:t>
            </a:r>
            <a:endParaRPr lang="es-MX" b="1" dirty="0"/>
          </a:p>
          <a:p>
            <a:pPr lvl="1"/>
            <a:r>
              <a:rPr lang="en-US" sz="2400" u="sng" dirty="0"/>
              <a:t>K-ESS3-1</a:t>
            </a:r>
            <a:r>
              <a:rPr lang="en-US" sz="2400" dirty="0"/>
              <a:t>. Use a model to represent the relationship between the needs of different plants or animals (including humans) and the places they live. </a:t>
            </a:r>
            <a:endParaRPr lang="es-MX" sz="4000" dirty="0"/>
          </a:p>
          <a:p>
            <a:pPr lvl="0"/>
            <a:r>
              <a:rPr lang="en-US" b="1" dirty="0"/>
              <a:t>Ecosystems/Communities</a:t>
            </a:r>
            <a:endParaRPr lang="es-MX" b="1" dirty="0"/>
          </a:p>
          <a:p>
            <a:pPr lvl="1"/>
            <a:r>
              <a:rPr lang="en-US" sz="2400" u="sng" dirty="0"/>
              <a:t>2-LS2-2. </a:t>
            </a:r>
            <a:r>
              <a:rPr lang="en-US" sz="2400" dirty="0"/>
              <a:t>Develop a simple model that mimics the function of an animal in dispersing seeds or pollinating plants.* </a:t>
            </a:r>
            <a:endParaRPr lang="es-MX" sz="4000" dirty="0"/>
          </a:p>
          <a:p>
            <a:pPr lvl="1"/>
            <a:r>
              <a:rPr lang="en-US" sz="2400" u="sng" dirty="0"/>
              <a:t>3-LS2-1</a:t>
            </a:r>
            <a:r>
              <a:rPr lang="en-US" sz="2400" dirty="0"/>
              <a:t>. Construct an argument that some animals form groups that help members survive. </a:t>
            </a:r>
            <a:endParaRPr lang="es-MX" sz="4000" dirty="0"/>
          </a:p>
          <a:p>
            <a:endParaRPr lang="es-MX" dirty="0"/>
          </a:p>
        </p:txBody>
      </p:sp>
    </p:spTree>
    <p:extLst>
      <p:ext uri="{BB962C8B-B14F-4D97-AF65-F5344CB8AC3E}">
        <p14:creationId xmlns:p14="http://schemas.microsoft.com/office/powerpoint/2010/main" val="182514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Activities Continued</a:t>
            </a:r>
            <a:endParaRPr lang="es-MX" dirty="0"/>
          </a:p>
        </p:txBody>
      </p:sp>
      <p:sp>
        <p:nvSpPr>
          <p:cNvPr id="3" name="Content Placeholder 2"/>
          <p:cNvSpPr>
            <a:spLocks noGrp="1"/>
          </p:cNvSpPr>
          <p:nvPr>
            <p:ph idx="1"/>
          </p:nvPr>
        </p:nvSpPr>
        <p:spPr>
          <a:xfrm>
            <a:off x="1043492" y="2323652"/>
            <a:ext cx="6777317" cy="4305748"/>
          </a:xfrm>
        </p:spPr>
        <p:txBody>
          <a:bodyPr>
            <a:normAutofit fontScale="77500" lnSpcReduction="20000"/>
          </a:bodyPr>
          <a:lstStyle/>
          <a:p>
            <a:pPr lvl="0"/>
            <a:r>
              <a:rPr lang="en-US" b="1" dirty="0"/>
              <a:t>Migration</a:t>
            </a:r>
            <a:endParaRPr lang="es-MX" b="1" dirty="0"/>
          </a:p>
          <a:p>
            <a:pPr lvl="1"/>
            <a:r>
              <a:rPr lang="en-US" sz="2400" u="sng" dirty="0"/>
              <a:t>K-ESS2-2. </a:t>
            </a:r>
            <a:r>
              <a:rPr lang="en-US" sz="2400" dirty="0"/>
              <a:t>Construct an argument supported by evidence for how plants and animals (including humans) can change the environment to meet their needs. </a:t>
            </a:r>
            <a:endParaRPr lang="es-MX" sz="4000" dirty="0"/>
          </a:p>
          <a:p>
            <a:pPr lvl="0"/>
            <a:r>
              <a:rPr lang="en-US" b="1" dirty="0"/>
              <a:t>Compare/Contrast </a:t>
            </a:r>
            <a:r>
              <a:rPr lang="en-US" b="1" dirty="0" smtClean="0"/>
              <a:t> characteristics of butterflies/moths </a:t>
            </a:r>
            <a:r>
              <a:rPr lang="en-US" b="1" dirty="0">
                <a:sym typeface="Wingdings" panose="05000000000000000000" pitchFamily="2" charset="2"/>
              </a:rPr>
              <a:t></a:t>
            </a:r>
            <a:r>
              <a:rPr lang="en-US" b="1" dirty="0"/>
              <a:t> Venn Diagrams/ T-Charts</a:t>
            </a:r>
            <a:endParaRPr lang="es-MX" b="1" dirty="0"/>
          </a:p>
          <a:p>
            <a:pPr lvl="1"/>
            <a:r>
              <a:rPr lang="en-US" sz="2400" u="sng" dirty="0"/>
              <a:t>2-LS4-1. </a:t>
            </a:r>
            <a:r>
              <a:rPr lang="en-US" sz="2400" dirty="0"/>
              <a:t>Make observations of plants and animals to compare the diversity of life in different habitats. </a:t>
            </a:r>
            <a:endParaRPr lang="es-MX" sz="4000" dirty="0"/>
          </a:p>
          <a:p>
            <a:pPr lvl="1"/>
            <a:r>
              <a:rPr lang="en-US" sz="2400" u="sng" dirty="0"/>
              <a:t>1. RI. 3 </a:t>
            </a:r>
            <a:r>
              <a:rPr lang="en-US" sz="2400" dirty="0"/>
              <a:t>Describe the connection between two individuals, events, ideas, or pieces of information in a text. </a:t>
            </a:r>
            <a:endParaRPr lang="es-MX" sz="4400" dirty="0"/>
          </a:p>
          <a:p>
            <a:pPr lvl="0"/>
            <a:r>
              <a:rPr lang="en-US" b="1" dirty="0"/>
              <a:t>Fieldtrip to the Zoo</a:t>
            </a:r>
            <a:r>
              <a:rPr lang="en-US" b="1" dirty="0">
                <a:sym typeface="Wingdings" panose="05000000000000000000" pitchFamily="2" charset="2"/>
              </a:rPr>
              <a:t></a:t>
            </a:r>
            <a:r>
              <a:rPr lang="en-US" b="1" dirty="0"/>
              <a:t> insect exhibit</a:t>
            </a:r>
            <a:endParaRPr lang="es-MX" b="1" dirty="0"/>
          </a:p>
          <a:p>
            <a:pPr lvl="1"/>
            <a:r>
              <a:rPr lang="en-US" sz="2400" u="sng" dirty="0"/>
              <a:t>SL.3</a:t>
            </a:r>
            <a:r>
              <a:rPr lang="en-US" sz="2400" dirty="0"/>
              <a:t> Ask and answer questions about information from a speaker, offering appropriate elaboration and detail.</a:t>
            </a:r>
            <a:endParaRPr lang="es-MX" sz="4400" dirty="0"/>
          </a:p>
          <a:p>
            <a:endParaRPr lang="es-MX" dirty="0"/>
          </a:p>
        </p:txBody>
      </p:sp>
    </p:spTree>
    <p:extLst>
      <p:ext uri="{BB962C8B-B14F-4D97-AF65-F5344CB8AC3E}">
        <p14:creationId xmlns:p14="http://schemas.microsoft.com/office/powerpoint/2010/main" val="1586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Activities</a:t>
            </a:r>
            <a:endParaRPr lang="en-US" dirty="0"/>
          </a:p>
        </p:txBody>
      </p:sp>
      <p:sp>
        <p:nvSpPr>
          <p:cNvPr id="3" name="Content Placeholder 2"/>
          <p:cNvSpPr>
            <a:spLocks noGrp="1"/>
          </p:cNvSpPr>
          <p:nvPr>
            <p:ph idx="1"/>
          </p:nvPr>
        </p:nvSpPr>
        <p:spPr>
          <a:xfrm>
            <a:off x="1043490" y="2170664"/>
            <a:ext cx="6777317" cy="4294862"/>
          </a:xfrm>
        </p:spPr>
        <p:txBody>
          <a:bodyPr>
            <a:normAutofit fontScale="70000" lnSpcReduction="20000"/>
          </a:bodyPr>
          <a:lstStyle/>
          <a:p>
            <a:pPr lvl="0"/>
            <a:r>
              <a:rPr lang="en-US" b="1" dirty="0"/>
              <a:t>Symmetry lesson</a:t>
            </a:r>
            <a:endParaRPr lang="es-MX" b="1" dirty="0"/>
          </a:p>
          <a:p>
            <a:pPr lvl="1"/>
            <a:r>
              <a:rPr lang="en-US" sz="2400" u="sng" dirty="0"/>
              <a:t>4.G.3</a:t>
            </a:r>
            <a:r>
              <a:rPr lang="en-US" sz="2400" dirty="0"/>
              <a:t> Recognize a line of symmetry for a two-dimensional figure as a line across the figure such that the figure can be folded along the line into matching parts. Identify line-symmetric figures and draw lines of symmetry.</a:t>
            </a:r>
            <a:endParaRPr lang="es-MX" sz="4400" dirty="0"/>
          </a:p>
          <a:p>
            <a:pPr lvl="0"/>
            <a:r>
              <a:rPr lang="en-US" b="1" dirty="0"/>
              <a:t>Compare sizes of different types of </a:t>
            </a:r>
            <a:r>
              <a:rPr lang="en-US" b="1" dirty="0" smtClean="0"/>
              <a:t>butterflies</a:t>
            </a:r>
          </a:p>
          <a:p>
            <a:pPr lvl="1"/>
            <a:r>
              <a:rPr lang="en-US" i="1" dirty="0" smtClean="0"/>
              <a:t>Younger students will use laminated life-size pictures to compare (1 atlas butterfly = 2 monarch butterflies)</a:t>
            </a:r>
          </a:p>
          <a:p>
            <a:pPr lvl="1"/>
            <a:r>
              <a:rPr lang="en-US" i="1" dirty="0" smtClean="0"/>
              <a:t>Older students will use standard measurements</a:t>
            </a:r>
            <a:endParaRPr lang="es-MX" i="1" dirty="0"/>
          </a:p>
          <a:p>
            <a:pPr lvl="2"/>
            <a:r>
              <a:rPr lang="en-US" u="sng" dirty="0"/>
              <a:t>K.MD.1</a:t>
            </a:r>
            <a:r>
              <a:rPr lang="en-US" dirty="0"/>
              <a:t> Describe measurable attributes of objects, such as length or weight. Describe several measurable attributes of a single object.</a:t>
            </a:r>
            <a:endParaRPr lang="es-MX" sz="4200" dirty="0"/>
          </a:p>
          <a:p>
            <a:pPr lvl="2"/>
            <a:r>
              <a:rPr lang="en-US" u="sng" dirty="0"/>
              <a:t>K.MD.2</a:t>
            </a:r>
            <a:r>
              <a:rPr lang="en-US" dirty="0"/>
              <a:t> Directly compare two objects with a measurable attribute in common, to see which object has “more of”/“less of” the attribute, and describe the difference. For example, directly compare the heights of two children and describe one child as taller/shorter.</a:t>
            </a:r>
            <a:endParaRPr lang="es-MX" sz="4200" dirty="0"/>
          </a:p>
          <a:p>
            <a:pPr lvl="2"/>
            <a:r>
              <a:rPr lang="en-US" u="sng" dirty="0"/>
              <a:t>2.MD.4</a:t>
            </a:r>
            <a:r>
              <a:rPr lang="en-US" dirty="0"/>
              <a:t> Measure to determine how much longer one object is than another, expressing the length difference in terms of a standard length unit.</a:t>
            </a:r>
            <a:endParaRPr lang="es-MX" sz="4200" dirty="0"/>
          </a:p>
          <a:p>
            <a:endParaRPr lang="en-US" dirty="0"/>
          </a:p>
        </p:txBody>
      </p:sp>
      <p:pic>
        <p:nvPicPr>
          <p:cNvPr id="8194" name="Picture 2" descr="https://caterpillaryumyum.wikispaces.com/file/view/butterfly1.jpg/256848944/butterfly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54" y="304800"/>
            <a:ext cx="209938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23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Mathematics Activities Continued</a:t>
            </a:r>
            <a:endParaRPr lang="es-MX" dirty="0"/>
          </a:p>
        </p:txBody>
      </p:sp>
      <p:sp>
        <p:nvSpPr>
          <p:cNvPr id="3" name="Content Placeholder 2"/>
          <p:cNvSpPr>
            <a:spLocks noGrp="1"/>
          </p:cNvSpPr>
          <p:nvPr>
            <p:ph idx="1"/>
          </p:nvPr>
        </p:nvSpPr>
        <p:spPr>
          <a:xfrm>
            <a:off x="1043492" y="2323652"/>
            <a:ext cx="7490908" cy="4077148"/>
          </a:xfrm>
        </p:spPr>
        <p:txBody>
          <a:bodyPr>
            <a:normAutofit fontScale="62500" lnSpcReduction="20000"/>
          </a:bodyPr>
          <a:lstStyle/>
          <a:p>
            <a:pPr lvl="0"/>
            <a:r>
              <a:rPr lang="en-US" b="1" dirty="0"/>
              <a:t>Word problems</a:t>
            </a:r>
            <a:r>
              <a:rPr lang="en-US" b="1" dirty="0">
                <a:sym typeface="Wingdings" panose="05000000000000000000" pitchFamily="2" charset="2"/>
              </a:rPr>
              <a:t></a:t>
            </a:r>
            <a:r>
              <a:rPr lang="en-US" b="1" dirty="0"/>
              <a:t> flying away</a:t>
            </a:r>
            <a:r>
              <a:rPr lang="en-US" b="1" dirty="0">
                <a:sym typeface="Wingdings" panose="05000000000000000000" pitchFamily="2" charset="2"/>
              </a:rPr>
              <a:t></a:t>
            </a:r>
            <a:r>
              <a:rPr lang="en-US" b="1" dirty="0"/>
              <a:t> active board activity</a:t>
            </a:r>
            <a:r>
              <a:rPr lang="en-US" b="1" dirty="0">
                <a:sym typeface="Wingdings" panose="05000000000000000000" pitchFamily="2" charset="2"/>
              </a:rPr>
              <a:t></a:t>
            </a:r>
            <a:r>
              <a:rPr lang="en-US" b="1" dirty="0"/>
              <a:t> click to fly away</a:t>
            </a:r>
            <a:endParaRPr lang="es-MX" b="1" dirty="0"/>
          </a:p>
          <a:p>
            <a:pPr lvl="1"/>
            <a:r>
              <a:rPr lang="en-US" sz="2400" u="sng" dirty="0"/>
              <a:t>K.OA.2</a:t>
            </a:r>
            <a:r>
              <a:rPr lang="en-US" sz="2400" dirty="0"/>
              <a:t> Solve addition and subtraction word problems, and add and subtract within 10, e.g., by using objects or drawings to represent the problem.</a:t>
            </a:r>
            <a:endParaRPr lang="es-MX" sz="4400" dirty="0"/>
          </a:p>
          <a:p>
            <a:pPr lvl="1"/>
            <a:r>
              <a:rPr lang="en-US" sz="2400" u="sng" dirty="0"/>
              <a:t>1.OA.1</a:t>
            </a:r>
            <a:r>
              <a:rPr lang="en-US" sz="2400" dirty="0"/>
              <a:t> Use 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a:t>
            </a:r>
            <a:endParaRPr lang="es-MX" sz="4400" dirty="0"/>
          </a:p>
          <a:p>
            <a:pPr lvl="0"/>
            <a:r>
              <a:rPr lang="en-US" b="1" dirty="0"/>
              <a:t>Counting activity</a:t>
            </a:r>
            <a:r>
              <a:rPr lang="en-US" b="1" dirty="0">
                <a:sym typeface="Wingdings" panose="05000000000000000000" pitchFamily="2" charset="2"/>
              </a:rPr>
              <a:t></a:t>
            </a:r>
            <a:r>
              <a:rPr lang="en-US" b="1" dirty="0"/>
              <a:t> containers of butterfly toys</a:t>
            </a:r>
            <a:r>
              <a:rPr lang="en-US" b="1" dirty="0">
                <a:sym typeface="Wingdings" panose="05000000000000000000" pitchFamily="2" charset="2"/>
              </a:rPr>
              <a:t></a:t>
            </a:r>
            <a:r>
              <a:rPr lang="en-US" b="1" dirty="0"/>
              <a:t> skip counting (use w/ Butterfly Counting Book)</a:t>
            </a:r>
            <a:endParaRPr lang="es-MX" b="1" dirty="0"/>
          </a:p>
          <a:p>
            <a:pPr lvl="1"/>
            <a:r>
              <a:rPr lang="en-US" sz="2400" u="sng" dirty="0"/>
              <a:t>K.CC.1</a:t>
            </a:r>
            <a:r>
              <a:rPr lang="en-US" sz="2400" dirty="0"/>
              <a:t> Count to 100 by ones and by tens.</a:t>
            </a:r>
            <a:endParaRPr lang="es-MX" sz="4400" dirty="0"/>
          </a:p>
          <a:p>
            <a:pPr lvl="1"/>
            <a:r>
              <a:rPr lang="en-US" sz="2400" u="sng" dirty="0"/>
              <a:t>K.CC.4</a:t>
            </a:r>
            <a:r>
              <a:rPr lang="en-US" sz="2400" dirty="0"/>
              <a:t> Understand the relationship between numbers and quantities; connect counting to cardinality.</a:t>
            </a:r>
            <a:endParaRPr lang="es-MX" sz="4400" dirty="0"/>
          </a:p>
          <a:p>
            <a:pPr lvl="1"/>
            <a:r>
              <a:rPr lang="en-US" sz="2400" u="sng" dirty="0"/>
              <a:t>K.CC.5</a:t>
            </a:r>
            <a:r>
              <a:rPr lang="en-US" sz="2400" dirty="0"/>
              <a:t> Count to answer “how many?” questions about as many as 20 things arranged in a line, a rectangular array, or a circle, or as many as 10 things in a scattered configuration; given a number from 1–20, count out that many objects.</a:t>
            </a:r>
            <a:endParaRPr lang="es-MX" sz="4400" dirty="0"/>
          </a:p>
          <a:p>
            <a:pPr lvl="0"/>
            <a:r>
              <a:rPr lang="en-US" b="1" dirty="0"/>
              <a:t>(Older students) Rates butterflies fly when migrating</a:t>
            </a:r>
            <a:r>
              <a:rPr lang="en-US" b="1" dirty="0">
                <a:sym typeface="Wingdings" panose="05000000000000000000" pitchFamily="2" charset="2"/>
              </a:rPr>
              <a:t></a:t>
            </a:r>
            <a:r>
              <a:rPr lang="en-US" b="1" dirty="0"/>
              <a:t> distance/time</a:t>
            </a:r>
            <a:endParaRPr lang="es-MX" b="1" dirty="0"/>
          </a:p>
          <a:p>
            <a:endParaRPr lang="es-MX" dirty="0"/>
          </a:p>
        </p:txBody>
      </p:sp>
    </p:spTree>
    <p:extLst>
      <p:ext uri="{BB962C8B-B14F-4D97-AF65-F5344CB8AC3E}">
        <p14:creationId xmlns:p14="http://schemas.microsoft.com/office/powerpoint/2010/main" val="188334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5281110" cy="1143000"/>
          </a:xfrm>
        </p:spPr>
        <p:txBody>
          <a:bodyPr>
            <a:normAutofit fontScale="90000"/>
          </a:bodyPr>
          <a:lstStyle/>
          <a:p>
            <a:r>
              <a:rPr lang="en-US" dirty="0" smtClean="0"/>
              <a:t>Social Studies Activities</a:t>
            </a:r>
            <a:endParaRPr lang="en-US" dirty="0"/>
          </a:p>
        </p:txBody>
      </p:sp>
      <p:sp>
        <p:nvSpPr>
          <p:cNvPr id="3" name="Content Placeholder 2"/>
          <p:cNvSpPr>
            <a:spLocks noGrp="1"/>
          </p:cNvSpPr>
          <p:nvPr>
            <p:ph idx="1"/>
          </p:nvPr>
        </p:nvSpPr>
        <p:spPr>
          <a:xfrm>
            <a:off x="1043492" y="2323652"/>
            <a:ext cx="7490908" cy="4305748"/>
          </a:xfrm>
        </p:spPr>
        <p:txBody>
          <a:bodyPr>
            <a:normAutofit fontScale="70000" lnSpcReduction="20000"/>
          </a:bodyPr>
          <a:lstStyle/>
          <a:p>
            <a:pPr lvl="0"/>
            <a:r>
              <a:rPr lang="en-US" b="1" dirty="0"/>
              <a:t>Geography</a:t>
            </a:r>
            <a:r>
              <a:rPr lang="en-US" b="1" dirty="0">
                <a:sym typeface="Wingdings" panose="05000000000000000000" pitchFamily="2" charset="2"/>
              </a:rPr>
              <a:t></a:t>
            </a:r>
            <a:r>
              <a:rPr lang="en-US" b="1" dirty="0"/>
              <a:t> where different butterflies live</a:t>
            </a:r>
            <a:endParaRPr lang="es-MX" b="1" dirty="0"/>
          </a:p>
          <a:p>
            <a:pPr lvl="1"/>
            <a:r>
              <a:rPr lang="en-US" sz="2400" u="sng" dirty="0"/>
              <a:t>3-LS4-3. </a:t>
            </a:r>
            <a:r>
              <a:rPr lang="en-US" sz="2400" dirty="0"/>
              <a:t>Construct an argument with evidence that in a particular habitat some organisms can survive well, some survive less well, and some cannot survive at all. (</a:t>
            </a:r>
            <a:r>
              <a:rPr lang="en-US" sz="2400" i="1" dirty="0"/>
              <a:t>science connection</a:t>
            </a:r>
            <a:r>
              <a:rPr lang="en-US" sz="2400" dirty="0"/>
              <a:t>)</a:t>
            </a:r>
            <a:endParaRPr lang="es-MX" sz="4000" dirty="0"/>
          </a:p>
          <a:p>
            <a:pPr lvl="1"/>
            <a:r>
              <a:rPr lang="en-US" sz="2400" u="sng" dirty="0"/>
              <a:t>2.5.1</a:t>
            </a:r>
            <a:r>
              <a:rPr lang="en-US" sz="2400" dirty="0"/>
              <a:t> Identify North America, South America, the United States, Mexico, Canada, Atlantic Ocean and Pacific Ocean on a map or globe </a:t>
            </a:r>
            <a:endParaRPr lang="es-MX" sz="4000" b="1" dirty="0"/>
          </a:p>
          <a:p>
            <a:pPr lvl="0"/>
            <a:r>
              <a:rPr lang="en-US" b="1" dirty="0"/>
              <a:t>Teach about building community</a:t>
            </a:r>
            <a:r>
              <a:rPr lang="en-US" b="1" dirty="0">
                <a:sym typeface="Wingdings" panose="05000000000000000000" pitchFamily="2" charset="2"/>
              </a:rPr>
              <a:t></a:t>
            </a:r>
            <a:r>
              <a:rPr lang="en-US" b="1" dirty="0"/>
              <a:t> Use the book “Butterfly Park”</a:t>
            </a:r>
            <a:endParaRPr lang="es-MX" b="1" dirty="0"/>
          </a:p>
          <a:p>
            <a:pPr lvl="1"/>
            <a:r>
              <a:rPr lang="en-US" sz="2400" u="sng" dirty="0"/>
              <a:t>3.2.2 </a:t>
            </a:r>
            <a:r>
              <a:rPr lang="en-US" sz="2400" dirty="0"/>
              <a:t>Describe how community life has changed from past to the present</a:t>
            </a:r>
            <a:endParaRPr lang="es-MX" sz="4000" dirty="0"/>
          </a:p>
          <a:p>
            <a:pPr lvl="1"/>
            <a:r>
              <a:rPr lang="en-US" sz="2400" u="sng" dirty="0"/>
              <a:t>K.3.1</a:t>
            </a:r>
            <a:r>
              <a:rPr lang="en-US" sz="2400" dirty="0"/>
              <a:t> Identify community workers </a:t>
            </a:r>
            <a:endParaRPr lang="es-MX" sz="4000" dirty="0"/>
          </a:p>
          <a:p>
            <a:pPr lvl="1"/>
            <a:r>
              <a:rPr lang="en-US" sz="2400" u="sng" dirty="0"/>
              <a:t>3.3.1</a:t>
            </a:r>
            <a:r>
              <a:rPr lang="en-US" sz="2400" dirty="0"/>
              <a:t> Identify ways families and communities cooperate and compromise (e.g., fundraisers, food pantries, living within your means) to meet needs and wants </a:t>
            </a:r>
            <a:endParaRPr lang="es-MX" sz="4000" dirty="0"/>
          </a:p>
          <a:p>
            <a:pPr lvl="1"/>
            <a:r>
              <a:rPr lang="en-US" sz="2400" u="sng" dirty="0"/>
              <a:t>K.4.3</a:t>
            </a:r>
            <a:r>
              <a:rPr lang="en-US" sz="2400" dirty="0"/>
              <a:t> Identify examples of good citizenship (e.g., honesty, cooperation, respect, </a:t>
            </a:r>
            <a:r>
              <a:rPr lang="en-US" sz="2400" dirty="0" smtClean="0"/>
              <a:t>responsibility</a:t>
            </a:r>
            <a:endParaRPr lang="es-MX" sz="4000" dirty="0"/>
          </a:p>
        </p:txBody>
      </p:sp>
      <p:pic>
        <p:nvPicPr>
          <p:cNvPr id="9218" name="Picture 2" descr="http://www.fs.fed.us/wildflowers/pollinators/Monarch_Butterfly/migration/images/springmigration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699" y="570464"/>
            <a:ext cx="267817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76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Fiction Books</a:t>
            </a:r>
            <a:endParaRPr lang="en-US" dirty="0"/>
          </a:p>
        </p:txBody>
      </p:sp>
      <p:sp>
        <p:nvSpPr>
          <p:cNvPr id="3" name="Content Placeholder 2"/>
          <p:cNvSpPr>
            <a:spLocks noGrp="1"/>
          </p:cNvSpPr>
          <p:nvPr>
            <p:ph idx="1"/>
          </p:nvPr>
        </p:nvSpPr>
        <p:spPr>
          <a:xfrm>
            <a:off x="1043492" y="2323652"/>
            <a:ext cx="6777317" cy="4381948"/>
          </a:xfrm>
        </p:spPr>
        <p:txBody>
          <a:bodyPr>
            <a:normAutofit fontScale="85000" lnSpcReduction="20000"/>
          </a:bodyPr>
          <a:lstStyle/>
          <a:p>
            <a:pPr lvl="0"/>
            <a:r>
              <a:rPr lang="en-US" dirty="0"/>
              <a:t>“The Very Hungry Caterpillar” </a:t>
            </a:r>
            <a:endParaRPr lang="en-US" dirty="0" smtClean="0"/>
          </a:p>
          <a:p>
            <a:pPr lvl="1"/>
            <a:r>
              <a:rPr lang="en-US" dirty="0" smtClean="0"/>
              <a:t>by</a:t>
            </a:r>
            <a:r>
              <a:rPr lang="en-US" dirty="0"/>
              <a:t>: Eric Carle</a:t>
            </a:r>
          </a:p>
          <a:p>
            <a:pPr lvl="0"/>
            <a:r>
              <a:rPr lang="en-US" dirty="0"/>
              <a:t>“Butterfly </a:t>
            </a:r>
            <a:r>
              <a:rPr lang="en-US" dirty="0" err="1"/>
              <a:t>Butterfly</a:t>
            </a:r>
            <a:r>
              <a:rPr lang="en-US" dirty="0"/>
              <a:t>: A Book of Colors</a:t>
            </a:r>
            <a:r>
              <a:rPr lang="en-US" dirty="0" smtClean="0"/>
              <a:t>”</a:t>
            </a:r>
          </a:p>
          <a:p>
            <a:pPr lvl="1"/>
            <a:r>
              <a:rPr lang="en-US" dirty="0" smtClean="0"/>
              <a:t> </a:t>
            </a:r>
            <a:r>
              <a:rPr lang="en-US" dirty="0"/>
              <a:t>by: Peter </a:t>
            </a:r>
            <a:r>
              <a:rPr lang="en-US" dirty="0" err="1"/>
              <a:t>Horacek</a:t>
            </a:r>
            <a:endParaRPr lang="en-US" dirty="0"/>
          </a:p>
          <a:p>
            <a:pPr lvl="0"/>
            <a:r>
              <a:rPr lang="en-US" dirty="0"/>
              <a:t>“Butterfly Park” </a:t>
            </a:r>
            <a:endParaRPr lang="en-US" dirty="0" smtClean="0"/>
          </a:p>
          <a:p>
            <a:pPr lvl="1"/>
            <a:r>
              <a:rPr lang="en-US" dirty="0" smtClean="0"/>
              <a:t>by</a:t>
            </a:r>
            <a:r>
              <a:rPr lang="en-US" dirty="0"/>
              <a:t>: Elly MacKay</a:t>
            </a:r>
          </a:p>
          <a:p>
            <a:pPr lvl="0"/>
            <a:r>
              <a:rPr lang="en-US" dirty="0"/>
              <a:t>“Velma </a:t>
            </a:r>
            <a:r>
              <a:rPr lang="en-US" dirty="0" err="1"/>
              <a:t>Gratch</a:t>
            </a:r>
            <a:r>
              <a:rPr lang="en-US" dirty="0"/>
              <a:t> and the Way Cool Butterfly” </a:t>
            </a:r>
            <a:endParaRPr lang="en-US" dirty="0" smtClean="0"/>
          </a:p>
          <a:p>
            <a:pPr lvl="1"/>
            <a:r>
              <a:rPr lang="en-US" dirty="0" smtClean="0"/>
              <a:t>by</a:t>
            </a:r>
            <a:r>
              <a:rPr lang="en-US" dirty="0"/>
              <a:t>: Alan Madison</a:t>
            </a:r>
          </a:p>
          <a:p>
            <a:pPr lvl="0"/>
            <a:r>
              <a:rPr lang="en-US" dirty="0"/>
              <a:t>“Hurry and the Monarch” </a:t>
            </a:r>
            <a:endParaRPr lang="en-US" dirty="0" smtClean="0"/>
          </a:p>
          <a:p>
            <a:pPr lvl="1"/>
            <a:r>
              <a:rPr lang="en-US" dirty="0" smtClean="0"/>
              <a:t>by</a:t>
            </a:r>
            <a:r>
              <a:rPr lang="en-US" dirty="0"/>
              <a:t>: Antoine </a:t>
            </a:r>
            <a:r>
              <a:rPr lang="en-US" dirty="0" err="1"/>
              <a:t>O’Flatharta</a:t>
            </a:r>
            <a:endParaRPr lang="en-US" dirty="0"/>
          </a:p>
          <a:p>
            <a:pPr lvl="0"/>
            <a:r>
              <a:rPr lang="en-US" dirty="0"/>
              <a:t>“</a:t>
            </a:r>
            <a:r>
              <a:rPr lang="en-US" dirty="0" err="1"/>
              <a:t>Gotta</a:t>
            </a:r>
            <a:r>
              <a:rPr lang="en-US" dirty="0"/>
              <a:t> Go! </a:t>
            </a:r>
            <a:r>
              <a:rPr lang="en-US" dirty="0" err="1"/>
              <a:t>Gotta</a:t>
            </a:r>
            <a:r>
              <a:rPr lang="en-US" dirty="0"/>
              <a:t> Go</a:t>
            </a:r>
            <a:r>
              <a:rPr lang="en-US" dirty="0" smtClean="0"/>
              <a:t>!”</a:t>
            </a:r>
          </a:p>
          <a:p>
            <a:pPr lvl="1"/>
            <a:r>
              <a:rPr lang="en-US" dirty="0" smtClean="0"/>
              <a:t> </a:t>
            </a:r>
            <a:r>
              <a:rPr lang="en-US" dirty="0"/>
              <a:t>by: Sam Swope</a:t>
            </a:r>
          </a:p>
          <a:p>
            <a:pPr lvl="0"/>
            <a:r>
              <a:rPr lang="en-US" dirty="0"/>
              <a:t>“Fancy Nancy: Bonjour, Butterfly” </a:t>
            </a:r>
            <a:endParaRPr lang="en-US" dirty="0" smtClean="0"/>
          </a:p>
          <a:p>
            <a:pPr lvl="1"/>
            <a:r>
              <a:rPr lang="en-US" dirty="0" smtClean="0"/>
              <a:t>by</a:t>
            </a:r>
            <a:r>
              <a:rPr lang="en-US" dirty="0"/>
              <a:t>: Jane O’Connor</a:t>
            </a:r>
          </a:p>
          <a:p>
            <a:endParaRPr lang="en-US" dirty="0"/>
          </a:p>
        </p:txBody>
      </p:sp>
      <p:pic>
        <p:nvPicPr>
          <p:cNvPr id="2050" name="Picture 2" descr="http://gardeningwithconfidence.com/blog/wp-content/uploads/2012/06/Purple-butterfl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154" y="304801"/>
            <a:ext cx="2630692"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Studies Activities Continued</a:t>
            </a:r>
            <a:endParaRPr lang="es-MX" dirty="0"/>
          </a:p>
        </p:txBody>
      </p:sp>
      <p:sp>
        <p:nvSpPr>
          <p:cNvPr id="3" name="Content Placeholder 2"/>
          <p:cNvSpPr>
            <a:spLocks noGrp="1"/>
          </p:cNvSpPr>
          <p:nvPr>
            <p:ph idx="1"/>
          </p:nvPr>
        </p:nvSpPr>
        <p:spPr>
          <a:xfrm>
            <a:off x="1043492" y="2323652"/>
            <a:ext cx="6777317" cy="4153348"/>
          </a:xfrm>
        </p:spPr>
        <p:txBody>
          <a:bodyPr>
            <a:normAutofit fontScale="85000" lnSpcReduction="20000"/>
          </a:bodyPr>
          <a:lstStyle/>
          <a:p>
            <a:pPr lvl="0"/>
            <a:r>
              <a:rPr lang="en-US" b="1" dirty="0"/>
              <a:t>Teach about being your own person/self-esteem/ individuality </a:t>
            </a:r>
            <a:r>
              <a:rPr lang="en-US" b="1" dirty="0">
                <a:sym typeface="Wingdings" panose="05000000000000000000" pitchFamily="2" charset="2"/>
              </a:rPr>
              <a:t></a:t>
            </a:r>
            <a:r>
              <a:rPr lang="en-US" b="1" dirty="0"/>
              <a:t>Use “Velma </a:t>
            </a:r>
            <a:r>
              <a:rPr lang="en-US" b="1" dirty="0" err="1"/>
              <a:t>Gratch</a:t>
            </a:r>
            <a:r>
              <a:rPr lang="en-US" b="1" dirty="0"/>
              <a:t> and the Way Cool Butterfly” </a:t>
            </a:r>
            <a:endParaRPr lang="es-MX" b="1" dirty="0"/>
          </a:p>
          <a:p>
            <a:pPr lvl="1"/>
            <a:r>
              <a:rPr lang="en-US" sz="2400" u="sng" dirty="0"/>
              <a:t>K.6.3</a:t>
            </a:r>
            <a:r>
              <a:rPr lang="en-US" sz="2400" dirty="0"/>
              <a:t> Identify ways people are alike and different </a:t>
            </a:r>
            <a:endParaRPr lang="es-MX" sz="4000" dirty="0"/>
          </a:p>
          <a:p>
            <a:pPr lvl="1"/>
            <a:r>
              <a:rPr lang="en-US" sz="2400" u="sng" dirty="0"/>
              <a:t>1.6.1</a:t>
            </a:r>
            <a:r>
              <a:rPr lang="en-US" sz="2400" dirty="0"/>
              <a:t> Identify the similarities and differences (e.g., family members, clothes, food, style of homes, jobs, celebrations) among families around the world </a:t>
            </a:r>
            <a:endParaRPr lang="es-MX" sz="4000" dirty="0"/>
          </a:p>
          <a:p>
            <a:pPr lvl="0"/>
            <a:r>
              <a:rPr lang="en-US" b="1" dirty="0"/>
              <a:t>Map migration patterns of butterflies</a:t>
            </a:r>
            <a:endParaRPr lang="es-MX" b="1" dirty="0"/>
          </a:p>
          <a:p>
            <a:pPr lvl="1"/>
            <a:r>
              <a:rPr lang="en-US" sz="2400" u="sng" dirty="0"/>
              <a:t>4.1.2</a:t>
            </a:r>
            <a:r>
              <a:rPr lang="en-US" sz="2400" dirty="0"/>
              <a:t> Use map scales to locate physical features and estimate distance on a map </a:t>
            </a:r>
            <a:endParaRPr lang="es-MX" sz="4000" dirty="0"/>
          </a:p>
          <a:p>
            <a:pPr lvl="1"/>
            <a:r>
              <a:rPr lang="en-US" sz="2400" u="sng" dirty="0"/>
              <a:t>2.5.1 </a:t>
            </a:r>
            <a:r>
              <a:rPr lang="en-US" sz="2400" dirty="0"/>
              <a:t>Identify North America, South America, the United States, Mexico, Canada, Atlantic Ocean and Pacific Ocean on a map or globe </a:t>
            </a:r>
            <a:endParaRPr lang="es-MX" sz="4000" dirty="0"/>
          </a:p>
          <a:p>
            <a:endParaRPr lang="en-US" dirty="0"/>
          </a:p>
          <a:p>
            <a:endParaRPr lang="es-MX" dirty="0"/>
          </a:p>
        </p:txBody>
      </p:sp>
    </p:spTree>
    <p:extLst>
      <p:ext uri="{BB962C8B-B14F-4D97-AF65-F5344CB8AC3E}">
        <p14:creationId xmlns:p14="http://schemas.microsoft.com/office/powerpoint/2010/main" val="3990624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&amp; Art Activities</a:t>
            </a:r>
            <a:endParaRPr lang="en-US" dirty="0"/>
          </a:p>
        </p:txBody>
      </p:sp>
      <p:sp>
        <p:nvSpPr>
          <p:cNvPr id="3" name="Content Placeholder 2"/>
          <p:cNvSpPr>
            <a:spLocks noGrp="1"/>
          </p:cNvSpPr>
          <p:nvPr>
            <p:ph idx="1"/>
          </p:nvPr>
        </p:nvSpPr>
        <p:spPr>
          <a:xfrm>
            <a:off x="1043492" y="2323652"/>
            <a:ext cx="7567108" cy="4077148"/>
          </a:xfrm>
        </p:spPr>
        <p:txBody>
          <a:bodyPr>
            <a:normAutofit fontScale="77500" lnSpcReduction="20000"/>
          </a:bodyPr>
          <a:lstStyle/>
          <a:p>
            <a:pPr lvl="0"/>
            <a:r>
              <a:rPr lang="en-US" b="1" dirty="0"/>
              <a:t>Paint and folded paper</a:t>
            </a:r>
            <a:r>
              <a:rPr lang="en-US" b="1" dirty="0">
                <a:sym typeface="Wingdings"/>
              </a:rPr>
              <a:t></a:t>
            </a:r>
            <a:r>
              <a:rPr lang="en-US" b="1" dirty="0"/>
              <a:t> </a:t>
            </a:r>
            <a:r>
              <a:rPr lang="en-US" b="1" dirty="0" smtClean="0"/>
              <a:t>symmetry</a:t>
            </a:r>
          </a:p>
          <a:p>
            <a:pPr lvl="1"/>
            <a:r>
              <a:rPr lang="en-US" u="sng" dirty="0"/>
              <a:t>4.6.2</a:t>
            </a:r>
            <a:r>
              <a:rPr lang="en-US" dirty="0"/>
              <a:t> Know connections between the visual arts* and other disciplines in the </a:t>
            </a:r>
            <a:r>
              <a:rPr lang="en-US" dirty="0" smtClean="0"/>
              <a:t>curriculum.</a:t>
            </a:r>
            <a:endParaRPr lang="en-US" dirty="0"/>
          </a:p>
          <a:p>
            <a:pPr lvl="0"/>
            <a:r>
              <a:rPr lang="en-US" b="1" dirty="0"/>
              <a:t>Make folded paper butterflies</a:t>
            </a:r>
            <a:r>
              <a:rPr lang="en-US" b="1" dirty="0">
                <a:sym typeface="Wingdings"/>
              </a:rPr>
              <a:t></a:t>
            </a:r>
            <a:r>
              <a:rPr lang="en-US" b="1" dirty="0"/>
              <a:t> magazine pages/ scrapbook </a:t>
            </a:r>
            <a:r>
              <a:rPr lang="en-US" b="1" dirty="0" smtClean="0"/>
              <a:t>paper</a:t>
            </a:r>
          </a:p>
          <a:p>
            <a:pPr lvl="1"/>
            <a:r>
              <a:rPr lang="en-US" u="sng" dirty="0"/>
              <a:t>4.1.2</a:t>
            </a:r>
            <a:r>
              <a:rPr lang="en-US" dirty="0"/>
              <a:t> Know the different techniques* used to create* visual art.</a:t>
            </a:r>
          </a:p>
          <a:p>
            <a:pPr lvl="0"/>
            <a:r>
              <a:rPr lang="en-US" b="1" dirty="0"/>
              <a:t>Glue tissue paper on butterfly </a:t>
            </a:r>
            <a:r>
              <a:rPr lang="en-US" b="1" dirty="0" smtClean="0"/>
              <a:t>templates</a:t>
            </a:r>
          </a:p>
          <a:p>
            <a:pPr lvl="0"/>
            <a:r>
              <a:rPr lang="en-US" b="1" dirty="0" smtClean="0"/>
              <a:t>Make flying butterfly mobiles.</a:t>
            </a:r>
          </a:p>
          <a:p>
            <a:pPr lvl="1"/>
            <a:r>
              <a:rPr lang="en-US" u="sng" dirty="0"/>
              <a:t>4.1.6</a:t>
            </a:r>
            <a:r>
              <a:rPr lang="en-US" dirty="0"/>
              <a:t> Use visual art materials and tools* in a safe and responsible manner.</a:t>
            </a:r>
            <a:endParaRPr lang="en-US" dirty="0" smtClean="0"/>
          </a:p>
          <a:p>
            <a:pPr lvl="0"/>
            <a:r>
              <a:rPr lang="en-US" b="1" dirty="0" smtClean="0"/>
              <a:t>Listen to butterfly songs.</a:t>
            </a:r>
          </a:p>
          <a:p>
            <a:pPr lvl="1"/>
            <a:r>
              <a:rPr lang="en-US" u="sng" dirty="0"/>
              <a:t>4.6.1</a:t>
            </a:r>
            <a:r>
              <a:rPr lang="en-US" dirty="0"/>
              <a:t> Know simple music forms when presented aurally.</a:t>
            </a:r>
            <a:endParaRPr lang="en-US" dirty="0" smtClean="0"/>
          </a:p>
          <a:p>
            <a:pPr lvl="0"/>
            <a:r>
              <a:rPr lang="en-US" b="1" dirty="0" smtClean="0"/>
              <a:t>Use instruments to help illustrate the lifecycle of a butterfly (bells, maracas, chimes, etc.)</a:t>
            </a:r>
          </a:p>
          <a:p>
            <a:pPr lvl="1"/>
            <a:r>
              <a:rPr lang="en-US" u="sng" dirty="0"/>
              <a:t>4.2.1</a:t>
            </a:r>
            <a:r>
              <a:rPr lang="en-US" dirty="0"/>
              <a:t> Perform independently on an instrument. </a:t>
            </a:r>
          </a:p>
          <a:p>
            <a:endParaRPr lang="en-US" dirty="0"/>
          </a:p>
        </p:txBody>
      </p:sp>
      <p:pic>
        <p:nvPicPr>
          <p:cNvPr id="6146" name="Picture 2" descr="http://7428.net/wp-content/uploads/2012/07/Butterfly-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2073"/>
            <a:ext cx="2133600" cy="177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07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50" y="629096"/>
            <a:ext cx="7024744" cy="1143000"/>
          </a:xfrm>
        </p:spPr>
        <p:txBody>
          <a:bodyPr>
            <a:normAutofit fontScale="90000"/>
          </a:bodyPr>
          <a:lstStyle/>
          <a:p>
            <a:r>
              <a:rPr lang="en-US" dirty="0" smtClean="0"/>
              <a:t>Physical Education Activities</a:t>
            </a:r>
            <a:endParaRPr lang="en-US" dirty="0"/>
          </a:p>
        </p:txBody>
      </p:sp>
      <p:sp>
        <p:nvSpPr>
          <p:cNvPr id="3" name="Content Placeholder 2"/>
          <p:cNvSpPr>
            <a:spLocks noGrp="1"/>
          </p:cNvSpPr>
          <p:nvPr>
            <p:ph idx="1"/>
          </p:nvPr>
        </p:nvSpPr>
        <p:spPr>
          <a:xfrm>
            <a:off x="1043492" y="1981200"/>
            <a:ext cx="7338508" cy="4686748"/>
          </a:xfrm>
        </p:spPr>
        <p:txBody>
          <a:bodyPr>
            <a:normAutofit fontScale="85000" lnSpcReduction="20000"/>
          </a:bodyPr>
          <a:lstStyle/>
          <a:p>
            <a:pPr lvl="0"/>
            <a:r>
              <a:rPr lang="en-US" b="1" dirty="0"/>
              <a:t>Act out lifecycle of butterfly</a:t>
            </a:r>
            <a:r>
              <a:rPr lang="en-US" b="1" dirty="0">
                <a:sym typeface="Wingdings"/>
              </a:rPr>
              <a:t></a:t>
            </a:r>
            <a:r>
              <a:rPr lang="en-US" b="1" dirty="0"/>
              <a:t> Relay Race</a:t>
            </a:r>
            <a:r>
              <a:rPr lang="en-US" b="1" dirty="0">
                <a:sym typeface="Wingdings"/>
              </a:rPr>
              <a:t></a:t>
            </a:r>
            <a:r>
              <a:rPr lang="en-US" b="1" dirty="0"/>
              <a:t> one stage per student</a:t>
            </a:r>
            <a:r>
              <a:rPr lang="en-US" b="1" dirty="0">
                <a:sym typeface="Wingdings"/>
              </a:rPr>
              <a:t></a:t>
            </a:r>
            <a:r>
              <a:rPr lang="en-US" b="1" dirty="0"/>
              <a:t> </a:t>
            </a:r>
            <a:r>
              <a:rPr lang="en-US" b="1" dirty="0" smtClean="0"/>
              <a:t>Outside</a:t>
            </a:r>
          </a:p>
          <a:p>
            <a:pPr lvl="1"/>
            <a:r>
              <a:rPr lang="en-US" u="sng" dirty="0" smtClean="0"/>
              <a:t>S1.E7.K a &amp; b </a:t>
            </a:r>
            <a:r>
              <a:rPr lang="en-US" dirty="0" smtClean="0"/>
              <a:t>Balance --Maintains </a:t>
            </a:r>
            <a:r>
              <a:rPr lang="en-US" dirty="0"/>
              <a:t>momentary stillness on different bases of </a:t>
            </a:r>
            <a:r>
              <a:rPr lang="en-US" dirty="0" smtClean="0"/>
              <a:t>support. Forms </a:t>
            </a:r>
            <a:r>
              <a:rPr lang="en-US" dirty="0"/>
              <a:t>wide, narrow, curled and twisted body </a:t>
            </a:r>
            <a:r>
              <a:rPr lang="en-US" dirty="0" smtClean="0"/>
              <a:t>shape</a:t>
            </a:r>
          </a:p>
          <a:p>
            <a:pPr lvl="1"/>
            <a:r>
              <a:rPr lang="es-MX" u="sng" dirty="0" smtClean="0"/>
              <a:t>S1.E10.K</a:t>
            </a:r>
            <a:r>
              <a:rPr lang="es-MX" dirty="0" smtClean="0"/>
              <a:t> </a:t>
            </a:r>
            <a:r>
              <a:rPr lang="es-MX" dirty="0" err="1" smtClean="0"/>
              <a:t>Curling</a:t>
            </a:r>
            <a:r>
              <a:rPr lang="es-MX" dirty="0" smtClean="0"/>
              <a:t> </a:t>
            </a:r>
            <a:r>
              <a:rPr lang="es-MX" dirty="0"/>
              <a:t>&amp; </a:t>
            </a:r>
            <a:r>
              <a:rPr lang="es-MX" dirty="0" err="1" smtClean="0"/>
              <a:t>stretching</a:t>
            </a:r>
            <a:r>
              <a:rPr lang="es-MX" dirty="0" smtClean="0"/>
              <a:t>; </a:t>
            </a:r>
            <a:r>
              <a:rPr lang="es-MX" dirty="0" err="1" smtClean="0"/>
              <a:t>twisting</a:t>
            </a:r>
            <a:r>
              <a:rPr lang="es-MX" dirty="0" smtClean="0"/>
              <a:t> </a:t>
            </a:r>
            <a:r>
              <a:rPr lang="es-MX" dirty="0"/>
              <a:t>&amp; </a:t>
            </a:r>
            <a:r>
              <a:rPr lang="es-MX" dirty="0" err="1" smtClean="0"/>
              <a:t>bending</a:t>
            </a:r>
            <a:endParaRPr lang="en-US" b="1" dirty="0"/>
          </a:p>
          <a:p>
            <a:pPr lvl="0"/>
            <a:r>
              <a:rPr lang="en-US" b="1" dirty="0"/>
              <a:t>Have students identify and demonstrate locomotor and </a:t>
            </a:r>
            <a:r>
              <a:rPr lang="en-US" b="1" dirty="0" err="1"/>
              <a:t>nonlocomotor</a:t>
            </a:r>
            <a:r>
              <a:rPr lang="en-US" b="1" dirty="0"/>
              <a:t> movements they associate with </a:t>
            </a:r>
            <a:r>
              <a:rPr lang="en-US" b="1" dirty="0" smtClean="0"/>
              <a:t>butterflies</a:t>
            </a:r>
          </a:p>
          <a:p>
            <a:pPr lvl="1"/>
            <a:r>
              <a:rPr lang="en-US" u="sng" dirty="0" smtClean="0"/>
              <a:t>S1.E5.K</a:t>
            </a:r>
            <a:r>
              <a:rPr lang="en-US" dirty="0" smtClean="0"/>
              <a:t> Performs locomotor skills in response to teacher-led creative rhythms</a:t>
            </a:r>
          </a:p>
          <a:p>
            <a:r>
              <a:rPr lang="en-US" b="1" dirty="0" smtClean="0"/>
              <a:t>Bees and Butterflies (Adaptation of Sharks and Minnows)</a:t>
            </a:r>
          </a:p>
          <a:p>
            <a:pPr lvl="1"/>
            <a:r>
              <a:rPr lang="en-US" u="sng" dirty="0"/>
              <a:t>S1.E1.K </a:t>
            </a:r>
            <a:r>
              <a:rPr lang="en-US" dirty="0"/>
              <a:t>Performs locomotor skills (walking, hopping, galloping, running, sliding, skipping) while maintaining balance. </a:t>
            </a:r>
            <a:endParaRPr lang="en-US" dirty="0" smtClean="0"/>
          </a:p>
          <a:p>
            <a:r>
              <a:rPr lang="en-US" b="1" dirty="0" smtClean="0"/>
              <a:t>Butterfly Stretches!!</a:t>
            </a:r>
            <a:endParaRPr lang="es-MX" b="1" dirty="0"/>
          </a:p>
          <a:p>
            <a:pPr lvl="1"/>
            <a:endParaRPr lang="en-US" dirty="0"/>
          </a:p>
        </p:txBody>
      </p:sp>
      <p:pic>
        <p:nvPicPr>
          <p:cNvPr id="1030" name="Picture 6" descr="http://www.brandcrowd.com/gallery/brands/pictures/picture134510066689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676400"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6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a:xfrm>
            <a:off x="1043492" y="2323652"/>
            <a:ext cx="6777317" cy="4153348"/>
          </a:xfrm>
        </p:spPr>
        <p:txBody>
          <a:bodyPr>
            <a:normAutofit fontScale="62500" lnSpcReduction="20000"/>
          </a:bodyPr>
          <a:lstStyle/>
          <a:p>
            <a:pPr lvl="0"/>
            <a:r>
              <a:rPr lang="en-US" b="1" dirty="0"/>
              <a:t>Time-lapse video of the metamorphosis of a butterfly</a:t>
            </a:r>
            <a:endParaRPr lang="es-MX" b="1" dirty="0"/>
          </a:p>
          <a:p>
            <a:pPr lvl="1"/>
            <a:r>
              <a:rPr lang="en-US" sz="2400" u="sng" dirty="0">
                <a:hlinkClick r:id="rId2"/>
              </a:rPr>
              <a:t>https://www.youtube.com/watch?v=7AUeM8Mba</a:t>
            </a:r>
            <a:r>
              <a:rPr lang="en-US" sz="2400" dirty="0"/>
              <a:t> </a:t>
            </a:r>
            <a:endParaRPr lang="es-MX" sz="2400" dirty="0"/>
          </a:p>
          <a:p>
            <a:pPr lvl="0"/>
            <a:r>
              <a:rPr lang="en-US" b="1" dirty="0"/>
              <a:t>Submit</a:t>
            </a:r>
            <a:r>
              <a:rPr lang="en-US" dirty="0"/>
              <a:t> </a:t>
            </a:r>
            <a:r>
              <a:rPr lang="en-US" b="1" dirty="0"/>
              <a:t>butterfly poems to </a:t>
            </a:r>
            <a:r>
              <a:rPr lang="en-US" u="sng" dirty="0">
                <a:hlinkClick r:id="rId3"/>
              </a:rPr>
              <a:t>http://www.ofbooksandbutterflies.com/?page_id=199</a:t>
            </a:r>
            <a:r>
              <a:rPr lang="en-US" dirty="0"/>
              <a:t> </a:t>
            </a:r>
            <a:endParaRPr lang="es-MX" dirty="0"/>
          </a:p>
          <a:p>
            <a:pPr lvl="1"/>
            <a:r>
              <a:rPr lang="en-US" sz="2400" u="sng" dirty="0"/>
              <a:t>K-3.W.6 </a:t>
            </a:r>
            <a:r>
              <a:rPr lang="en-US" sz="2400" dirty="0"/>
              <a:t>With guidance and support from adults, explore a variety of digital tools to produce and publish writing, including in collaboration with peers.</a:t>
            </a:r>
            <a:endParaRPr lang="es-MX" sz="4400" dirty="0"/>
          </a:p>
          <a:p>
            <a:pPr lvl="0"/>
            <a:r>
              <a:rPr lang="en-US" b="1" dirty="0"/>
              <a:t>Students will do an audio recording of the fictional stories they wrote and use online tools to create a virtual book to share with parents and classmates.</a:t>
            </a:r>
            <a:endParaRPr lang="es-MX" b="1" dirty="0"/>
          </a:p>
          <a:p>
            <a:pPr lvl="1"/>
            <a:r>
              <a:rPr lang="en-US" sz="2400" u="sng" dirty="0"/>
              <a:t>2.SL.5</a:t>
            </a:r>
            <a:r>
              <a:rPr lang="en-US" sz="2400" dirty="0"/>
              <a:t> Create audio recordings of stories or poems; add drawings or other visual displays to stories or recounts of experiences when appropriate to clarify ideas, thoughts, and feelings.</a:t>
            </a:r>
            <a:endParaRPr lang="es-MX" sz="4400" dirty="0"/>
          </a:p>
          <a:p>
            <a:pPr lvl="1"/>
            <a:r>
              <a:rPr lang="en-US" sz="2400" u="sng" dirty="0"/>
              <a:t>3.SL.5</a:t>
            </a:r>
            <a:r>
              <a:rPr lang="en-US" sz="2400" dirty="0"/>
              <a:t> Create engaging audio recordings of stories or poems that demonstrate fluid reading at an understandable pace; add visual displays when appropriate to emphasize or enhance certain facts or details.</a:t>
            </a:r>
            <a:endParaRPr lang="es-MX" sz="4400" dirty="0"/>
          </a:p>
          <a:p>
            <a:pPr lvl="1"/>
            <a:r>
              <a:rPr lang="en-US" sz="2400" u="sng" dirty="0"/>
              <a:t>K-5.MTL.7 </a:t>
            </a:r>
            <a:r>
              <a:rPr lang="en-US" sz="2400" dirty="0"/>
              <a:t>Create original products using teacher-selected digital resources, tools and </a:t>
            </a:r>
            <a:r>
              <a:rPr lang="en-US" sz="2400" dirty="0" smtClean="0"/>
              <a:t>formats</a:t>
            </a:r>
            <a:endParaRPr lang="es-MX" sz="4400" dirty="0"/>
          </a:p>
        </p:txBody>
      </p:sp>
      <p:pic>
        <p:nvPicPr>
          <p:cNvPr id="2050" name="Picture 2" descr="http://thumbs.dreamstime.com/z/butterfly-flying-out-tablet-computer-concept-design-346799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81000"/>
            <a:ext cx="1713931" cy="249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67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Continued</a:t>
            </a:r>
            <a:endParaRPr lang="es-MX" dirty="0"/>
          </a:p>
        </p:txBody>
      </p:sp>
      <p:sp>
        <p:nvSpPr>
          <p:cNvPr id="3" name="Content Placeholder 2"/>
          <p:cNvSpPr>
            <a:spLocks noGrp="1"/>
          </p:cNvSpPr>
          <p:nvPr>
            <p:ph idx="1"/>
          </p:nvPr>
        </p:nvSpPr>
        <p:spPr>
          <a:xfrm>
            <a:off x="1043492" y="2323652"/>
            <a:ext cx="6777317" cy="4305748"/>
          </a:xfrm>
        </p:spPr>
        <p:txBody>
          <a:bodyPr>
            <a:normAutofit fontScale="70000" lnSpcReduction="20000"/>
          </a:bodyPr>
          <a:lstStyle/>
          <a:p>
            <a:pPr lvl="0"/>
            <a:r>
              <a:rPr lang="en-US" b="1" dirty="0"/>
              <a:t>Create QR codes that will direct students to these sites where they will be asked to choose their favorite poems to present to the class. </a:t>
            </a:r>
            <a:endParaRPr lang="es-MX" b="1" dirty="0"/>
          </a:p>
          <a:p>
            <a:pPr lvl="1"/>
            <a:r>
              <a:rPr lang="en-US" sz="2400" u="sng" dirty="0">
                <a:hlinkClick r:id="rId2"/>
              </a:rPr>
              <a:t>http://www.canteach.ca/elementary/songspoems26.html</a:t>
            </a:r>
            <a:endParaRPr lang="es-MX" sz="2400" dirty="0"/>
          </a:p>
          <a:p>
            <a:pPr lvl="1"/>
            <a:r>
              <a:rPr lang="en-US" sz="2400" u="sng" dirty="0">
                <a:hlinkClick r:id="rId3"/>
              </a:rPr>
              <a:t>http://www.ofbooksandbutterflies.com/?page_id=199</a:t>
            </a:r>
            <a:r>
              <a:rPr lang="en-US" sz="2400" dirty="0"/>
              <a:t> </a:t>
            </a:r>
            <a:endParaRPr lang="es-MX" sz="2400" dirty="0"/>
          </a:p>
          <a:p>
            <a:pPr lvl="1"/>
            <a:r>
              <a:rPr lang="en-US" sz="2400" u="sng" dirty="0">
                <a:hlinkClick r:id="rId4"/>
              </a:rPr>
              <a:t>http://www.tooter4kids.com/LifeCycle/poems.htm</a:t>
            </a:r>
            <a:r>
              <a:rPr lang="en-US" sz="2400" dirty="0"/>
              <a:t> </a:t>
            </a:r>
            <a:endParaRPr lang="es-MX" sz="2400" dirty="0"/>
          </a:p>
          <a:p>
            <a:pPr lvl="2"/>
            <a:r>
              <a:rPr lang="en-US" u="sng" dirty="0"/>
              <a:t>RL.5 </a:t>
            </a:r>
            <a:r>
              <a:rPr lang="en-US" dirty="0"/>
              <a:t>Recognize common types of texts (e.g., storybooks, poems).</a:t>
            </a:r>
            <a:endParaRPr lang="es-MX" sz="4000" dirty="0"/>
          </a:p>
          <a:p>
            <a:pPr lvl="0"/>
            <a:r>
              <a:rPr lang="en-US" b="1" dirty="0"/>
              <a:t>Create QR codes for research </a:t>
            </a:r>
            <a:r>
              <a:rPr lang="en-US" b="1" dirty="0" smtClean="0"/>
              <a:t>projects.</a:t>
            </a:r>
          </a:p>
          <a:p>
            <a:pPr lvl="1"/>
            <a:r>
              <a:rPr lang="es-MX" dirty="0">
                <a:hlinkClick r:id="rId5"/>
              </a:rPr>
              <a:t>http://</a:t>
            </a:r>
            <a:r>
              <a:rPr lang="es-MX" dirty="0" smtClean="0">
                <a:hlinkClick r:id="rId5"/>
              </a:rPr>
              <a:t>butterflygardens.com/butterfly_catalogue.php</a:t>
            </a:r>
            <a:r>
              <a:rPr lang="es-MX" dirty="0" smtClean="0"/>
              <a:t> </a:t>
            </a:r>
            <a:endParaRPr lang="es-MX" dirty="0"/>
          </a:p>
          <a:p>
            <a:pPr lvl="2"/>
            <a:r>
              <a:rPr lang="en-US" u="sng" dirty="0"/>
              <a:t>2.1.3</a:t>
            </a:r>
            <a:r>
              <a:rPr lang="en-US" dirty="0"/>
              <a:t> Use a resource (e.g., books, picture, graph, chart, video, Internet, guest speaker, TV) to gather information </a:t>
            </a:r>
            <a:endParaRPr lang="es-MX" sz="3800" dirty="0"/>
          </a:p>
          <a:p>
            <a:pPr lvl="2"/>
            <a:r>
              <a:rPr lang="en-US" u="sng" dirty="0"/>
              <a:t>K-5.IAI.4</a:t>
            </a:r>
            <a:r>
              <a:rPr lang="en-US" dirty="0"/>
              <a:t> Use basic search strategies to locate resources</a:t>
            </a:r>
            <a:endParaRPr lang="es-MX" sz="3800" dirty="0"/>
          </a:p>
          <a:p>
            <a:pPr lvl="2"/>
            <a:r>
              <a:rPr lang="en-US" u="sng" dirty="0"/>
              <a:t>K-5.IAI.8</a:t>
            </a:r>
            <a:r>
              <a:rPr lang="en-US" dirty="0"/>
              <a:t> Apply new knowledge to curricular areas or real world </a:t>
            </a:r>
            <a:r>
              <a:rPr lang="en-US" dirty="0" smtClean="0"/>
              <a:t>situations</a:t>
            </a:r>
          </a:p>
          <a:p>
            <a:r>
              <a:rPr lang="en-US" b="1" dirty="0" smtClean="0"/>
              <a:t>Take a virtual tour of the butterfly exhibit at the Natural History Museum.</a:t>
            </a:r>
          </a:p>
          <a:p>
            <a:pPr lvl="1"/>
            <a:r>
              <a:rPr lang="es-MX" dirty="0">
                <a:hlinkClick r:id="rId6"/>
              </a:rPr>
              <a:t>https://</a:t>
            </a:r>
            <a:r>
              <a:rPr lang="es-MX" dirty="0" smtClean="0">
                <a:hlinkClick r:id="rId6"/>
              </a:rPr>
              <a:t>www.youtube.com/watch?v=Cu4QJ0PgU3s</a:t>
            </a:r>
            <a:r>
              <a:rPr lang="es-MX" dirty="0" smtClean="0"/>
              <a:t> </a:t>
            </a:r>
            <a:endParaRPr lang="es-MX" dirty="0"/>
          </a:p>
          <a:p>
            <a:endParaRPr lang="en-US" dirty="0"/>
          </a:p>
          <a:p>
            <a:endParaRPr lang="es-MX" dirty="0"/>
          </a:p>
        </p:txBody>
      </p:sp>
    </p:spTree>
    <p:extLst>
      <p:ext uri="{BB962C8B-B14F-4D97-AF65-F5344CB8AC3E}">
        <p14:creationId xmlns:p14="http://schemas.microsoft.com/office/powerpoint/2010/main" val="1590704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Language Arts Strategies</a:t>
            </a:r>
            <a:endParaRPr lang="en-US" dirty="0"/>
          </a:p>
        </p:txBody>
      </p:sp>
      <p:sp>
        <p:nvSpPr>
          <p:cNvPr id="3" name="Content Placeholder 2"/>
          <p:cNvSpPr>
            <a:spLocks noGrp="1"/>
          </p:cNvSpPr>
          <p:nvPr>
            <p:ph idx="1"/>
          </p:nvPr>
        </p:nvSpPr>
        <p:spPr>
          <a:xfrm>
            <a:off x="1043492" y="1828800"/>
            <a:ext cx="7414708" cy="4648200"/>
          </a:xfrm>
        </p:spPr>
        <p:txBody>
          <a:bodyPr>
            <a:normAutofit fontScale="77500" lnSpcReduction="20000"/>
          </a:bodyPr>
          <a:lstStyle/>
          <a:p>
            <a:pPr lvl="0"/>
            <a:r>
              <a:rPr lang="en-US" b="1" dirty="0"/>
              <a:t>Activating Background Knowledge</a:t>
            </a:r>
            <a:r>
              <a:rPr lang="en-US" dirty="0"/>
              <a:t>: Students will relate personal experiences to the experiences of the characters in the Read Aloud books. Students will continuously build on previously learned knowledge throughout the unit.</a:t>
            </a:r>
            <a:endParaRPr lang="es-MX" dirty="0"/>
          </a:p>
          <a:p>
            <a:pPr lvl="0"/>
            <a:r>
              <a:rPr lang="en-US" b="1" dirty="0"/>
              <a:t>Connect</a:t>
            </a:r>
            <a:r>
              <a:rPr lang="en-US" dirty="0"/>
              <a:t>: Many of the activities will be cross-curricular and give students the opportunity to see how different content areas relate to one another.</a:t>
            </a:r>
            <a:endParaRPr lang="es-MX" dirty="0"/>
          </a:p>
          <a:p>
            <a:pPr lvl="0"/>
            <a:r>
              <a:rPr lang="en-US" b="1" dirty="0"/>
              <a:t>Determine Importance</a:t>
            </a:r>
            <a:r>
              <a:rPr lang="en-US" dirty="0"/>
              <a:t>: Students will chose the facts they find important to include in their individual butterfly poems. Students will also choose poems and information for their final presentations by determining the importance of details found online and in books.</a:t>
            </a:r>
            <a:endParaRPr lang="es-MX" dirty="0"/>
          </a:p>
          <a:p>
            <a:pPr lvl="0"/>
            <a:r>
              <a:rPr lang="en-US" b="1" dirty="0"/>
              <a:t>Format</a:t>
            </a:r>
            <a:r>
              <a:rPr lang="en-US" dirty="0"/>
              <a:t>: Students will learn about how to organize timelines and series of events by doing multiple projects that follow the chronological steps of the butterfly’s lifecycle. They will also format individual projects to present information about their butterfly of choice.</a:t>
            </a:r>
            <a:endParaRPr lang="es-MX" dirty="0"/>
          </a:p>
          <a:p>
            <a:endParaRPr lang="en-US" dirty="0"/>
          </a:p>
        </p:txBody>
      </p:sp>
    </p:spTree>
    <p:extLst>
      <p:ext uri="{BB962C8B-B14F-4D97-AF65-F5344CB8AC3E}">
        <p14:creationId xmlns:p14="http://schemas.microsoft.com/office/powerpoint/2010/main" val="359901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Strategies Continued</a:t>
            </a:r>
            <a:endParaRPr lang="es-MX" dirty="0"/>
          </a:p>
        </p:txBody>
      </p:sp>
      <p:sp>
        <p:nvSpPr>
          <p:cNvPr id="3" name="Content Placeholder 2"/>
          <p:cNvSpPr>
            <a:spLocks noGrp="1"/>
          </p:cNvSpPr>
          <p:nvPr>
            <p:ph idx="1"/>
          </p:nvPr>
        </p:nvSpPr>
        <p:spPr>
          <a:xfrm>
            <a:off x="1043492" y="2323652"/>
            <a:ext cx="6777317" cy="4077148"/>
          </a:xfrm>
        </p:spPr>
        <p:txBody>
          <a:bodyPr>
            <a:normAutofit fontScale="70000" lnSpcReduction="20000"/>
          </a:bodyPr>
          <a:lstStyle/>
          <a:p>
            <a:pPr lvl="0"/>
            <a:r>
              <a:rPr lang="en-US" b="1" dirty="0"/>
              <a:t>Generate</a:t>
            </a:r>
            <a:r>
              <a:rPr lang="en-US" dirty="0"/>
              <a:t>: Students will brainstorm about the many questions they have about butterflies when they work as a class to create a KWL Chart.</a:t>
            </a:r>
            <a:endParaRPr lang="es-MX" dirty="0"/>
          </a:p>
          <a:p>
            <a:pPr lvl="0"/>
            <a:r>
              <a:rPr lang="en-US" b="1" dirty="0"/>
              <a:t>Integrate Multimedia</a:t>
            </a:r>
            <a:r>
              <a:rPr lang="en-US" dirty="0"/>
              <a:t>: Students will create representations of their fictional narratives by combining audio recordings and digital or drawn images.</a:t>
            </a:r>
            <a:endParaRPr lang="es-MX" dirty="0"/>
          </a:p>
          <a:p>
            <a:pPr lvl="0"/>
            <a:r>
              <a:rPr lang="en-US" b="1" dirty="0"/>
              <a:t>Monitor</a:t>
            </a:r>
            <a:r>
              <a:rPr lang="en-US" dirty="0"/>
              <a:t>: Students will need to self-monitor as they put together their final butterfly research projects.</a:t>
            </a:r>
            <a:endParaRPr lang="es-MX" dirty="0"/>
          </a:p>
          <a:p>
            <a:pPr lvl="0"/>
            <a:r>
              <a:rPr lang="en-US" b="1" dirty="0"/>
              <a:t>Narrow</a:t>
            </a:r>
            <a:r>
              <a:rPr lang="en-US" dirty="0"/>
              <a:t>: Students will decide which important details to elaborate on when they present their butterfly research projects.</a:t>
            </a:r>
            <a:endParaRPr lang="es-MX" dirty="0"/>
          </a:p>
          <a:p>
            <a:pPr lvl="0"/>
            <a:r>
              <a:rPr lang="en-US" b="1" dirty="0"/>
              <a:t>Observe</a:t>
            </a:r>
            <a:r>
              <a:rPr lang="en-US" dirty="0"/>
              <a:t>: Students will watch videos, take virtual and actual field trips and act as an audience for multiple class presentations.</a:t>
            </a:r>
            <a:endParaRPr lang="es-MX" dirty="0"/>
          </a:p>
          <a:p>
            <a:pPr lvl="0"/>
            <a:r>
              <a:rPr lang="en-US" b="1" dirty="0"/>
              <a:t>Play with Language</a:t>
            </a:r>
            <a:r>
              <a:rPr lang="en-US" dirty="0"/>
              <a:t>: Students will be expected to use creativity and colorful vocabulary when writing their butterfly poems.</a:t>
            </a:r>
            <a:endParaRPr lang="es-MX" dirty="0"/>
          </a:p>
          <a:p>
            <a:endParaRPr lang="es-MX" dirty="0"/>
          </a:p>
        </p:txBody>
      </p:sp>
    </p:spTree>
    <p:extLst>
      <p:ext uri="{BB962C8B-B14F-4D97-AF65-F5344CB8AC3E}">
        <p14:creationId xmlns:p14="http://schemas.microsoft.com/office/powerpoint/2010/main" val="414431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Patterns</a:t>
            </a:r>
            <a:endParaRPr lang="en-US" dirty="0"/>
          </a:p>
        </p:txBody>
      </p:sp>
      <p:sp>
        <p:nvSpPr>
          <p:cNvPr id="4" name="Text Placeholder 3"/>
          <p:cNvSpPr>
            <a:spLocks noGrp="1"/>
          </p:cNvSpPr>
          <p:nvPr>
            <p:ph type="body" idx="1"/>
          </p:nvPr>
        </p:nvSpPr>
        <p:spPr/>
        <p:txBody>
          <a:bodyPr/>
          <a:lstStyle/>
          <a:p>
            <a:r>
              <a:rPr lang="en-US" dirty="0" smtClean="0"/>
              <a:t>Group Work</a:t>
            </a:r>
            <a:endParaRPr lang="en-US" dirty="0"/>
          </a:p>
        </p:txBody>
      </p:sp>
      <p:sp>
        <p:nvSpPr>
          <p:cNvPr id="3" name="Content Placeholder 2"/>
          <p:cNvSpPr>
            <a:spLocks noGrp="1"/>
          </p:cNvSpPr>
          <p:nvPr>
            <p:ph sz="half" idx="2"/>
          </p:nvPr>
        </p:nvSpPr>
        <p:spPr/>
        <p:txBody>
          <a:bodyPr>
            <a:normAutofit fontScale="77500" lnSpcReduction="20000"/>
          </a:bodyPr>
          <a:lstStyle/>
          <a:p>
            <a:pPr lvl="0"/>
            <a:r>
              <a:rPr lang="en-US" b="1" i="1" dirty="0"/>
              <a:t>Large Group</a:t>
            </a:r>
            <a:endParaRPr lang="en-US" b="1" dirty="0"/>
          </a:p>
          <a:p>
            <a:pPr lvl="1"/>
            <a:r>
              <a:rPr lang="en-US" dirty="0"/>
              <a:t>Read </a:t>
            </a:r>
            <a:r>
              <a:rPr lang="en-US" dirty="0" err="1"/>
              <a:t>alouds</a:t>
            </a:r>
            <a:endParaRPr lang="en-US" dirty="0"/>
          </a:p>
          <a:p>
            <a:pPr lvl="1"/>
            <a:r>
              <a:rPr lang="en-US" dirty="0" err="1"/>
              <a:t>Minilessons</a:t>
            </a:r>
            <a:endParaRPr lang="en-US" dirty="0"/>
          </a:p>
          <a:p>
            <a:pPr lvl="1"/>
            <a:r>
              <a:rPr lang="en-US" dirty="0"/>
              <a:t>Fieldtrip</a:t>
            </a:r>
          </a:p>
          <a:p>
            <a:pPr lvl="1"/>
            <a:r>
              <a:rPr lang="en-US" dirty="0"/>
              <a:t>Video</a:t>
            </a:r>
          </a:p>
          <a:p>
            <a:pPr lvl="1"/>
            <a:r>
              <a:rPr lang="en-US" dirty="0"/>
              <a:t>Gym </a:t>
            </a:r>
            <a:r>
              <a:rPr lang="en-US" dirty="0" smtClean="0"/>
              <a:t>activities</a:t>
            </a:r>
          </a:p>
          <a:p>
            <a:pPr lvl="1"/>
            <a:r>
              <a:rPr lang="en-US" smtClean="0"/>
              <a:t>Music activities</a:t>
            </a:r>
            <a:endParaRPr lang="en-US" dirty="0"/>
          </a:p>
          <a:p>
            <a:pPr lvl="0"/>
            <a:r>
              <a:rPr lang="en-US" b="1" i="1" dirty="0"/>
              <a:t>Small Group</a:t>
            </a:r>
            <a:endParaRPr lang="en-US" b="1" dirty="0"/>
          </a:p>
          <a:p>
            <a:pPr lvl="1"/>
            <a:r>
              <a:rPr lang="en-US" dirty="0"/>
              <a:t>Lifecycle projects</a:t>
            </a:r>
          </a:p>
          <a:p>
            <a:pPr lvl="1"/>
            <a:r>
              <a:rPr lang="en-US" dirty="0"/>
              <a:t>Partner reading</a:t>
            </a:r>
          </a:p>
          <a:p>
            <a:pPr lvl="1"/>
            <a:r>
              <a:rPr lang="en-US" dirty="0"/>
              <a:t>Guided reading</a:t>
            </a:r>
          </a:p>
          <a:p>
            <a:endParaRPr lang="en-US" dirty="0"/>
          </a:p>
        </p:txBody>
      </p:sp>
      <p:sp>
        <p:nvSpPr>
          <p:cNvPr id="5" name="Text Placeholder 4"/>
          <p:cNvSpPr>
            <a:spLocks noGrp="1"/>
          </p:cNvSpPr>
          <p:nvPr>
            <p:ph type="body" sz="quarter" idx="3"/>
          </p:nvPr>
        </p:nvSpPr>
        <p:spPr/>
        <p:txBody>
          <a:bodyPr/>
          <a:lstStyle/>
          <a:p>
            <a:r>
              <a:rPr lang="en-US" dirty="0" smtClean="0"/>
              <a:t>Individual Work</a:t>
            </a:r>
            <a:endParaRPr lang="en-US" dirty="0"/>
          </a:p>
        </p:txBody>
      </p:sp>
      <p:sp>
        <p:nvSpPr>
          <p:cNvPr id="6" name="Content Placeholder 5"/>
          <p:cNvSpPr>
            <a:spLocks noGrp="1"/>
          </p:cNvSpPr>
          <p:nvPr>
            <p:ph sz="quarter" idx="4"/>
          </p:nvPr>
        </p:nvSpPr>
        <p:spPr/>
        <p:txBody>
          <a:bodyPr/>
          <a:lstStyle/>
          <a:p>
            <a:pPr lvl="1"/>
            <a:r>
              <a:rPr lang="en-US" dirty="0" smtClean="0"/>
              <a:t>Poems</a:t>
            </a:r>
          </a:p>
          <a:p>
            <a:pPr lvl="1"/>
            <a:r>
              <a:rPr lang="en-US" dirty="0" smtClean="0"/>
              <a:t>Independent reading</a:t>
            </a:r>
          </a:p>
          <a:p>
            <a:pPr lvl="1"/>
            <a:r>
              <a:rPr lang="en-US" dirty="0" smtClean="0"/>
              <a:t>Counting activity</a:t>
            </a:r>
          </a:p>
          <a:p>
            <a:pPr lvl="1"/>
            <a:r>
              <a:rPr lang="en-US" dirty="0" smtClean="0"/>
              <a:t>Art projects</a:t>
            </a:r>
          </a:p>
          <a:p>
            <a:pPr lvl="1"/>
            <a:r>
              <a:rPr lang="en-US" dirty="0" smtClean="0"/>
              <a:t>Butterfly research projects</a:t>
            </a:r>
          </a:p>
          <a:p>
            <a:endParaRPr lang="en-US" dirty="0"/>
          </a:p>
        </p:txBody>
      </p:sp>
      <p:pic>
        <p:nvPicPr>
          <p:cNvPr id="3074" name="Picture 2" descr="http://images.fineartamerica.com/images-medium-large/group-of-butterflies-on-sand-emanuel-tanja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9161"/>
            <a:ext cx="2957254" cy="197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6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62000"/>
            <a:ext cx="5357310" cy="572536"/>
          </a:xfrm>
        </p:spPr>
        <p:txBody>
          <a:bodyPr>
            <a:normAutofit fontScale="90000"/>
          </a:bodyPr>
          <a:lstStyle/>
          <a:p>
            <a:r>
              <a:rPr lang="en-US" dirty="0" smtClean="0"/>
              <a:t>Kindergarten Schedule</a:t>
            </a:r>
            <a:endParaRPr lang="es-MX" dirty="0"/>
          </a:p>
        </p:txBody>
      </p:sp>
      <p:sp>
        <p:nvSpPr>
          <p:cNvPr id="10" name="Content Placeholder 9"/>
          <p:cNvSpPr>
            <a:spLocks noGrp="1"/>
          </p:cNvSpPr>
          <p:nvPr>
            <p:ph idx="1"/>
          </p:nvPr>
        </p:nvSpPr>
        <p:spPr/>
        <p:txBody>
          <a:bodyPr/>
          <a:lstStyle/>
          <a:p>
            <a:endParaRPr lang="es-MX"/>
          </a:p>
        </p:txBody>
      </p:sp>
      <p:pic>
        <p:nvPicPr>
          <p:cNvPr id="11" name="Picture 10"/>
          <p:cNvPicPr>
            <a:picLocks noChangeAspect="1"/>
          </p:cNvPicPr>
          <p:nvPr/>
        </p:nvPicPr>
        <p:blipFill>
          <a:blip r:embed="rId2"/>
          <a:stretch>
            <a:fillRect/>
          </a:stretch>
        </p:blipFill>
        <p:spPr>
          <a:xfrm>
            <a:off x="1041778" y="1312926"/>
            <a:ext cx="7264022" cy="5184517"/>
          </a:xfrm>
          <a:prstGeom prst="rect">
            <a:avLst/>
          </a:prstGeom>
        </p:spPr>
      </p:pic>
    </p:spTree>
    <p:extLst>
      <p:ext uri="{BB962C8B-B14F-4D97-AF65-F5344CB8AC3E}">
        <p14:creationId xmlns:p14="http://schemas.microsoft.com/office/powerpoint/2010/main" val="44501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3493" y="877731"/>
            <a:ext cx="3985710" cy="799064"/>
          </a:xfrm>
        </p:spPr>
        <p:txBody>
          <a:bodyPr/>
          <a:lstStyle/>
          <a:p>
            <a:r>
              <a:rPr lang="en-US" dirty="0" smtClean="0"/>
              <a:t>Assessment</a:t>
            </a:r>
            <a:endParaRPr lang="en-US" dirty="0"/>
          </a:p>
        </p:txBody>
      </p:sp>
      <p:sp>
        <p:nvSpPr>
          <p:cNvPr id="10" name="Content Placeholder 9"/>
          <p:cNvSpPr>
            <a:spLocks noGrp="1"/>
          </p:cNvSpPr>
          <p:nvPr>
            <p:ph idx="1"/>
          </p:nvPr>
        </p:nvSpPr>
        <p:spPr>
          <a:xfrm>
            <a:off x="1043493" y="1683618"/>
            <a:ext cx="5204907" cy="4717181"/>
          </a:xfrm>
        </p:spPr>
        <p:txBody>
          <a:bodyPr>
            <a:normAutofit fontScale="92500" lnSpcReduction="20000"/>
          </a:bodyPr>
          <a:lstStyle/>
          <a:p>
            <a:pPr lvl="0"/>
            <a:r>
              <a:rPr lang="en-US" b="1" dirty="0"/>
              <a:t>Butterfly research project</a:t>
            </a:r>
            <a:r>
              <a:rPr lang="en-US" b="1" dirty="0">
                <a:sym typeface="Wingdings"/>
              </a:rPr>
              <a:t></a:t>
            </a:r>
            <a:r>
              <a:rPr lang="en-US" b="1" dirty="0"/>
              <a:t> presentation of written paper and poem</a:t>
            </a:r>
          </a:p>
          <a:p>
            <a:pPr lvl="1"/>
            <a:r>
              <a:rPr lang="en-US" dirty="0"/>
              <a:t>Information covered in project</a:t>
            </a:r>
          </a:p>
          <a:p>
            <a:pPr lvl="2"/>
            <a:r>
              <a:rPr lang="en-US" dirty="0"/>
              <a:t>Where your butterfly lives</a:t>
            </a:r>
          </a:p>
          <a:p>
            <a:pPr lvl="2"/>
            <a:r>
              <a:rPr lang="en-US" dirty="0"/>
              <a:t>What your butterfly looks like</a:t>
            </a:r>
          </a:p>
          <a:p>
            <a:pPr lvl="3"/>
            <a:r>
              <a:rPr lang="en-US" dirty="0"/>
              <a:t>Color </a:t>
            </a:r>
          </a:p>
          <a:p>
            <a:pPr lvl="3"/>
            <a:r>
              <a:rPr lang="en-US" dirty="0"/>
              <a:t>Size</a:t>
            </a:r>
          </a:p>
          <a:p>
            <a:pPr lvl="3"/>
            <a:r>
              <a:rPr lang="en-US" dirty="0"/>
              <a:t>Include photo/drawing</a:t>
            </a:r>
          </a:p>
          <a:p>
            <a:pPr lvl="2"/>
            <a:r>
              <a:rPr lang="en-US" dirty="0"/>
              <a:t>What your butterfly eats</a:t>
            </a:r>
          </a:p>
          <a:p>
            <a:pPr lvl="2"/>
            <a:r>
              <a:rPr lang="en-US" dirty="0"/>
              <a:t>Fun Facts about your </a:t>
            </a:r>
            <a:r>
              <a:rPr lang="en-US" dirty="0" smtClean="0"/>
              <a:t>butterfly</a:t>
            </a:r>
          </a:p>
          <a:p>
            <a:pPr lvl="4"/>
            <a:r>
              <a:rPr lang="en-US" u="sng" dirty="0"/>
              <a:t>2. W.7 </a:t>
            </a:r>
            <a:r>
              <a:rPr lang="en-US" dirty="0"/>
              <a:t>Participate in shared research and writing projects (e.g., read a number of books on a single topic to produce a report; record science observations).</a:t>
            </a:r>
            <a:endParaRPr lang="es-MX" dirty="0"/>
          </a:p>
          <a:p>
            <a:pPr lvl="4"/>
            <a:r>
              <a:rPr lang="en-US" u="sng" dirty="0"/>
              <a:t>3. W.2 </a:t>
            </a:r>
            <a:r>
              <a:rPr lang="en-US" dirty="0"/>
              <a:t>Write informative/explanatory texts to examine a topic and convey ideas and information clearly.</a:t>
            </a:r>
            <a:endParaRPr lang="es-MX" dirty="0"/>
          </a:p>
          <a:p>
            <a:pPr lvl="3"/>
            <a:endParaRPr lang="en-US" dirty="0"/>
          </a:p>
          <a:p>
            <a:endParaRPr lang="en-US" dirty="0"/>
          </a:p>
        </p:txBody>
      </p:sp>
      <p:pic>
        <p:nvPicPr>
          <p:cNvPr id="4098" name="Picture 2" descr="https://mcdn1.teacherspayteachers.com/thumbitem/Butterfly-Life-Cycle-Assessment-003928700-1368759414/original-7005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2571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6490363" y="1027664"/>
            <a:ext cx="1676400" cy="1563136"/>
          </a:xfrm>
          <a:prstGeom prst="noSmoking">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187315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Nonfiction Books</a:t>
            </a:r>
            <a:endParaRPr lang="en-US" dirty="0"/>
          </a:p>
        </p:txBody>
      </p:sp>
      <p:sp>
        <p:nvSpPr>
          <p:cNvPr id="3" name="Content Placeholder 2"/>
          <p:cNvSpPr>
            <a:spLocks noGrp="1"/>
          </p:cNvSpPr>
          <p:nvPr>
            <p:ph idx="1"/>
          </p:nvPr>
        </p:nvSpPr>
        <p:spPr>
          <a:xfrm>
            <a:off x="1043492" y="2323652"/>
            <a:ext cx="6777317" cy="4534348"/>
          </a:xfrm>
        </p:spPr>
        <p:txBody>
          <a:bodyPr>
            <a:normAutofit lnSpcReduction="10000"/>
          </a:bodyPr>
          <a:lstStyle/>
          <a:p>
            <a:pPr lvl="0"/>
            <a:r>
              <a:rPr lang="en-US" dirty="0"/>
              <a:t>“The Butterfly Counting Book” </a:t>
            </a:r>
            <a:endParaRPr lang="en-US" dirty="0" smtClean="0"/>
          </a:p>
          <a:p>
            <a:pPr lvl="1"/>
            <a:r>
              <a:rPr lang="en-US" dirty="0" smtClean="0"/>
              <a:t>by</a:t>
            </a:r>
            <a:r>
              <a:rPr lang="en-US" dirty="0"/>
              <a:t>: Jerry </a:t>
            </a:r>
            <a:r>
              <a:rPr lang="en-US" dirty="0" err="1"/>
              <a:t>Pallotta</a:t>
            </a:r>
            <a:endParaRPr lang="en-US" dirty="0"/>
          </a:p>
          <a:p>
            <a:pPr lvl="0"/>
            <a:r>
              <a:rPr lang="en-US" dirty="0"/>
              <a:t>“National Geographic: Caterpillar to Butterfly</a:t>
            </a:r>
            <a:r>
              <a:rPr lang="en-US" dirty="0" smtClean="0"/>
              <a:t>”</a:t>
            </a:r>
          </a:p>
          <a:p>
            <a:pPr lvl="1"/>
            <a:r>
              <a:rPr lang="en-US" dirty="0" smtClean="0"/>
              <a:t> </a:t>
            </a:r>
            <a:r>
              <a:rPr lang="en-US" dirty="0"/>
              <a:t>by: Laura Marsh</a:t>
            </a:r>
          </a:p>
          <a:p>
            <a:pPr lvl="0"/>
            <a:r>
              <a:rPr lang="en-US" dirty="0"/>
              <a:t>“A Butterfly is Patient” </a:t>
            </a:r>
            <a:endParaRPr lang="en-US" dirty="0" smtClean="0"/>
          </a:p>
          <a:p>
            <a:pPr lvl="1"/>
            <a:r>
              <a:rPr lang="en-US" dirty="0" smtClean="0"/>
              <a:t>by</a:t>
            </a:r>
            <a:r>
              <a:rPr lang="en-US" dirty="0"/>
              <a:t>: Dianna </a:t>
            </a:r>
            <a:r>
              <a:rPr lang="en-US" dirty="0" err="1"/>
              <a:t>Hutts</a:t>
            </a:r>
            <a:r>
              <a:rPr lang="en-US" dirty="0"/>
              <a:t> Aston</a:t>
            </a:r>
          </a:p>
          <a:p>
            <a:pPr lvl="0"/>
            <a:r>
              <a:rPr lang="en-US" dirty="0"/>
              <a:t>“Where Butterflies Grow</a:t>
            </a:r>
            <a:r>
              <a:rPr lang="en-US" dirty="0" smtClean="0"/>
              <a:t>”</a:t>
            </a:r>
          </a:p>
          <a:p>
            <a:pPr lvl="1"/>
            <a:r>
              <a:rPr lang="en-US" dirty="0" smtClean="0"/>
              <a:t> </a:t>
            </a:r>
            <a:r>
              <a:rPr lang="en-US" dirty="0"/>
              <a:t>by: Joanne Ryder</a:t>
            </a:r>
          </a:p>
          <a:p>
            <a:pPr lvl="0"/>
            <a:r>
              <a:rPr lang="en-US" dirty="0"/>
              <a:t>“Monarch and Milkweed</a:t>
            </a:r>
            <a:r>
              <a:rPr lang="en-US" dirty="0" smtClean="0"/>
              <a:t>”</a:t>
            </a:r>
          </a:p>
          <a:p>
            <a:pPr lvl="1"/>
            <a:r>
              <a:rPr lang="en-US" dirty="0" smtClean="0"/>
              <a:t> </a:t>
            </a:r>
            <a:r>
              <a:rPr lang="en-US" dirty="0"/>
              <a:t>by: Helen Frost</a:t>
            </a:r>
          </a:p>
          <a:p>
            <a:endParaRPr lang="en-US" dirty="0"/>
          </a:p>
        </p:txBody>
      </p:sp>
      <p:pic>
        <p:nvPicPr>
          <p:cNvPr id="3074" name="Picture 2" descr="https://s-media-cache-ak0.pinimg.com/236x/38/25/e3/3825e3bfc14b2d9a7acedb28c3ef287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2479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51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a:t>
            </a:r>
            <a:endParaRPr lang="es-MX" dirty="0"/>
          </a:p>
        </p:txBody>
      </p:sp>
      <p:sp>
        <p:nvSpPr>
          <p:cNvPr id="6" name="Content Placeholder 5"/>
          <p:cNvSpPr>
            <a:spLocks noGrp="1"/>
          </p:cNvSpPr>
          <p:nvPr>
            <p:ph idx="1"/>
          </p:nvPr>
        </p:nvSpPr>
        <p:spPr/>
        <p:txBody>
          <a:bodyPr>
            <a:normAutofit fontScale="92500" lnSpcReduction="10000"/>
          </a:bodyPr>
          <a:lstStyle/>
          <a:p>
            <a:pPr lvl="0"/>
            <a:r>
              <a:rPr lang="en-US" b="1" dirty="0"/>
              <a:t>Lifecycle Posters</a:t>
            </a:r>
          </a:p>
          <a:p>
            <a:pPr lvl="1"/>
            <a:r>
              <a:rPr lang="en-US" dirty="0"/>
              <a:t>Written summary</a:t>
            </a:r>
          </a:p>
          <a:p>
            <a:pPr lvl="1"/>
            <a:r>
              <a:rPr lang="en-US" dirty="0"/>
              <a:t>Pictures</a:t>
            </a:r>
          </a:p>
          <a:p>
            <a:pPr lvl="1"/>
            <a:r>
              <a:rPr lang="en-US" dirty="0"/>
              <a:t>Oral Presentation</a:t>
            </a:r>
          </a:p>
          <a:p>
            <a:pPr lvl="2"/>
            <a:r>
              <a:rPr lang="en-US" u="sng" dirty="0"/>
              <a:t>2. W.7 </a:t>
            </a:r>
            <a:r>
              <a:rPr lang="en-US" dirty="0"/>
              <a:t>Participate in shared research and writing projects (e.g., read a number of books on a single topic to produce a report; record science observations)</a:t>
            </a:r>
            <a:endParaRPr lang="es-MX" dirty="0"/>
          </a:p>
          <a:p>
            <a:pPr lvl="2"/>
            <a:r>
              <a:rPr lang="en-US" u="sng" dirty="0"/>
              <a:t>W.2 </a:t>
            </a:r>
            <a:r>
              <a:rPr lang="en-US" dirty="0"/>
              <a:t>Write informative/explanatory texts to examine a topic and convey ideas and information clearly.</a:t>
            </a:r>
            <a:endParaRPr lang="es-MX" dirty="0"/>
          </a:p>
          <a:p>
            <a:pPr lvl="2"/>
            <a:endParaRPr lang="es-MX" dirty="0"/>
          </a:p>
        </p:txBody>
      </p:sp>
      <p:pic>
        <p:nvPicPr>
          <p:cNvPr id="5122" name="Picture 2" descr="http://www.earlyeducationalposters.com.au/file/product_lifecycle_poster_set_featured_286.jpg/width/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2590800" cy="320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s-MX" dirty="0"/>
          </a:p>
        </p:txBody>
      </p:sp>
      <p:sp>
        <p:nvSpPr>
          <p:cNvPr id="3" name="Content Placeholder 2"/>
          <p:cNvSpPr>
            <a:spLocks noGrp="1"/>
          </p:cNvSpPr>
          <p:nvPr>
            <p:ph idx="1"/>
          </p:nvPr>
        </p:nvSpPr>
        <p:spPr>
          <a:xfrm>
            <a:off x="1043492" y="2323652"/>
            <a:ext cx="6777317" cy="4000948"/>
          </a:xfrm>
        </p:spPr>
        <p:txBody>
          <a:bodyPr>
            <a:normAutofit fontScale="85000" lnSpcReduction="20000"/>
          </a:bodyPr>
          <a:lstStyle/>
          <a:p>
            <a:r>
              <a:rPr lang="en-US" u="sng" dirty="0">
                <a:hlinkClick r:id="rId2"/>
              </a:rPr>
              <a:t>http://www.canteach.ca/elementary/songspoems26.html</a:t>
            </a:r>
            <a:endParaRPr lang="es-MX" dirty="0"/>
          </a:p>
          <a:p>
            <a:r>
              <a:rPr lang="en-US" u="sng" dirty="0">
                <a:hlinkClick r:id="rId3"/>
              </a:rPr>
              <a:t>http://www.ofbooksandbutterflies.com/?page_id=199</a:t>
            </a:r>
            <a:r>
              <a:rPr lang="en-US" dirty="0"/>
              <a:t> </a:t>
            </a:r>
            <a:endParaRPr lang="es-MX" dirty="0"/>
          </a:p>
          <a:p>
            <a:r>
              <a:rPr lang="en-US" u="sng" dirty="0">
                <a:hlinkClick r:id="rId4"/>
              </a:rPr>
              <a:t>http://www.poemhunter.com/poems/butterfly/</a:t>
            </a:r>
            <a:r>
              <a:rPr lang="en-US" dirty="0"/>
              <a:t> </a:t>
            </a:r>
            <a:endParaRPr lang="es-MX" dirty="0"/>
          </a:p>
          <a:p>
            <a:r>
              <a:rPr lang="en-US" u="sng" dirty="0">
                <a:hlinkClick r:id="rId5"/>
              </a:rPr>
              <a:t>http://www.tooter4kids.com/LifeCycle/poems.htm</a:t>
            </a:r>
            <a:r>
              <a:rPr lang="en-US" dirty="0"/>
              <a:t> </a:t>
            </a:r>
            <a:endParaRPr lang="es-MX" dirty="0"/>
          </a:p>
          <a:p>
            <a:pPr lvl="0"/>
            <a:r>
              <a:rPr lang="en-US" dirty="0"/>
              <a:t>Butterfly poems</a:t>
            </a:r>
            <a:endParaRPr lang="es-MX" dirty="0"/>
          </a:p>
          <a:p>
            <a:r>
              <a:rPr lang="en-US" u="sng" dirty="0">
                <a:hlinkClick r:id="rId6"/>
              </a:rPr>
              <a:t>https://www.youtube.com/watch?v=7AUeM8MbaIk</a:t>
            </a:r>
            <a:endParaRPr lang="es-MX" dirty="0"/>
          </a:p>
          <a:p>
            <a:pPr lvl="0"/>
            <a:r>
              <a:rPr lang="en-US" dirty="0"/>
              <a:t>Metamorphosis video</a:t>
            </a:r>
            <a:endParaRPr lang="es-MX" dirty="0"/>
          </a:p>
          <a:p>
            <a:r>
              <a:rPr lang="en-US" u="sng" dirty="0">
                <a:hlinkClick r:id="rId7"/>
              </a:rPr>
              <a:t>http://www.enchantedlearning.com/crafts/butterfly/</a:t>
            </a:r>
            <a:endParaRPr lang="es-MX" dirty="0"/>
          </a:p>
          <a:p>
            <a:pPr lvl="0"/>
            <a:r>
              <a:rPr lang="en-US" dirty="0"/>
              <a:t>Crafts</a:t>
            </a:r>
            <a:endParaRPr lang="es-MX" dirty="0"/>
          </a:p>
          <a:p>
            <a:pPr marL="68580" indent="0">
              <a:buNone/>
            </a:pPr>
            <a:endParaRPr lang="es-MX" dirty="0"/>
          </a:p>
        </p:txBody>
      </p:sp>
    </p:spTree>
    <p:extLst>
      <p:ext uri="{BB962C8B-B14F-4D97-AF65-F5344CB8AC3E}">
        <p14:creationId xmlns:p14="http://schemas.microsoft.com/office/powerpoint/2010/main" val="200531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685800"/>
            <a:ext cx="3300984" cy="853440"/>
          </a:xfrm>
        </p:spPr>
        <p:txBody>
          <a:bodyPr/>
          <a:lstStyle/>
          <a:p>
            <a:r>
              <a:rPr lang="en-US" dirty="0" smtClean="0"/>
              <a:t>Theme Study</a:t>
            </a:r>
            <a:endParaRPr lang="en-US" dirty="0"/>
          </a:p>
        </p:txBody>
      </p:sp>
      <p:sp>
        <p:nvSpPr>
          <p:cNvPr id="3" name="Content Placeholder 2"/>
          <p:cNvSpPr>
            <a:spLocks noGrp="1"/>
          </p:cNvSpPr>
          <p:nvPr>
            <p:ph type="body" sz="half" idx="2"/>
          </p:nvPr>
        </p:nvSpPr>
        <p:spPr>
          <a:xfrm>
            <a:off x="4734630" y="1676400"/>
            <a:ext cx="3300573" cy="3976249"/>
          </a:xfrm>
        </p:spPr>
        <p:txBody>
          <a:bodyPr>
            <a:normAutofit/>
          </a:bodyPr>
          <a:lstStyle/>
          <a:p>
            <a:pPr marL="285750" lvl="0" indent="-285750">
              <a:buFont typeface="Arial" panose="020B0604020202020204" pitchFamily="34" charset="0"/>
              <a:buChar char="•"/>
            </a:pPr>
            <a:r>
              <a:rPr lang="en-US" dirty="0"/>
              <a:t>Students will take part in a thematic unit centered on butterflies. This unit will be a culmination of disciplines including: reading, writing, social studies, science, mathematics, art, music, and physical education.</a:t>
            </a:r>
          </a:p>
          <a:p>
            <a:pPr marL="285750" lvl="0" indent="-285750">
              <a:buFont typeface="Arial" panose="020B0604020202020204" pitchFamily="34" charset="0"/>
              <a:buChar char="•"/>
            </a:pPr>
            <a:r>
              <a:rPr lang="en-US" dirty="0"/>
              <a:t>Students will develop an understanding of the different types of butterflies, how they live, (which includes: migration patterns, diet, and environment) their size, and their lifecycles.</a:t>
            </a:r>
          </a:p>
          <a:p>
            <a:endParaRPr lang="en-US" dirty="0"/>
          </a:p>
        </p:txBody>
      </p:sp>
      <p:pic>
        <p:nvPicPr>
          <p:cNvPr id="4098" name="Picture 2" descr="http://butterflies.aa6g.org/Butterflies/Cd/butterflie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11382"/>
            <a:ext cx="335414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3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Reading Activities</a:t>
            </a:r>
            <a:endParaRPr lang="en-US" dirty="0"/>
          </a:p>
        </p:txBody>
      </p:sp>
      <p:sp>
        <p:nvSpPr>
          <p:cNvPr id="3" name="Content Placeholder 2"/>
          <p:cNvSpPr>
            <a:spLocks noGrp="1"/>
          </p:cNvSpPr>
          <p:nvPr>
            <p:ph idx="1"/>
          </p:nvPr>
        </p:nvSpPr>
        <p:spPr>
          <a:xfrm>
            <a:off x="1043492" y="2170664"/>
            <a:ext cx="6777317" cy="4153936"/>
          </a:xfrm>
        </p:spPr>
        <p:txBody>
          <a:bodyPr>
            <a:normAutofit fontScale="85000" lnSpcReduction="10000"/>
          </a:bodyPr>
          <a:lstStyle/>
          <a:p>
            <a:pPr lvl="0"/>
            <a:r>
              <a:rPr lang="en-US" sz="2800" dirty="0"/>
              <a:t>Guided reading</a:t>
            </a:r>
            <a:endParaRPr lang="es-MX" sz="2800" dirty="0"/>
          </a:p>
          <a:p>
            <a:pPr lvl="1"/>
            <a:r>
              <a:rPr lang="en-US" sz="2000" b="1" dirty="0"/>
              <a:t>Students could do regular small group by ability</a:t>
            </a:r>
            <a:endParaRPr lang="es-MX" sz="2000" b="1" dirty="0"/>
          </a:p>
          <a:p>
            <a:pPr lvl="1"/>
            <a:r>
              <a:rPr lang="en-US" sz="2000" b="1" dirty="0"/>
              <a:t>Students could do a butterfly-themed reader’s theater</a:t>
            </a:r>
            <a:r>
              <a:rPr lang="en-US" sz="2000" b="1" dirty="0" smtClean="0"/>
              <a:t>.</a:t>
            </a:r>
          </a:p>
          <a:p>
            <a:pPr lvl="2"/>
            <a:r>
              <a:rPr lang="en-US" sz="1800" u="sng" dirty="0"/>
              <a:t>K. RL.10 </a:t>
            </a:r>
            <a:r>
              <a:rPr lang="en-US" sz="1800" dirty="0"/>
              <a:t>Actively engage in group reading activities with purpose and understanding. </a:t>
            </a:r>
            <a:endParaRPr lang="es-MX" sz="1800" dirty="0"/>
          </a:p>
          <a:p>
            <a:pPr lvl="0"/>
            <a:r>
              <a:rPr lang="en-US" sz="2800" dirty="0"/>
              <a:t>Read </a:t>
            </a:r>
            <a:r>
              <a:rPr lang="en-US" sz="2800" dirty="0" err="1"/>
              <a:t>Alouds</a:t>
            </a:r>
            <a:endParaRPr lang="es-MX" sz="2800" dirty="0"/>
          </a:p>
          <a:p>
            <a:pPr lvl="1"/>
            <a:r>
              <a:rPr lang="en-US" sz="2000" b="1" dirty="0"/>
              <a:t>Read </a:t>
            </a:r>
            <a:r>
              <a:rPr lang="en-US" sz="2000" b="1" dirty="0" err="1"/>
              <a:t>alouds</a:t>
            </a:r>
            <a:r>
              <a:rPr lang="en-US" sz="2000" b="1" dirty="0"/>
              <a:t> will include instances of class discussions.</a:t>
            </a:r>
            <a:endParaRPr lang="es-MX" sz="2000" b="1" dirty="0"/>
          </a:p>
          <a:p>
            <a:pPr lvl="2"/>
            <a:r>
              <a:rPr lang="en-US" dirty="0"/>
              <a:t>“Velma </a:t>
            </a:r>
            <a:r>
              <a:rPr lang="en-US" dirty="0" err="1"/>
              <a:t>Gratch</a:t>
            </a:r>
            <a:r>
              <a:rPr lang="en-US" dirty="0"/>
              <a:t> and the Way Cool Butterfly” by: Alan Madison</a:t>
            </a:r>
            <a:endParaRPr lang="es-MX" dirty="0"/>
          </a:p>
          <a:p>
            <a:pPr lvl="2"/>
            <a:r>
              <a:rPr lang="en-US" dirty="0"/>
              <a:t>“Monarch and Milkweed” by: Helen </a:t>
            </a:r>
            <a:r>
              <a:rPr lang="en-US" dirty="0" smtClean="0"/>
              <a:t>Frost</a:t>
            </a:r>
          </a:p>
          <a:p>
            <a:pPr lvl="3"/>
            <a:r>
              <a:rPr lang="en-US" u="sng" dirty="0" smtClean="0"/>
              <a:t>K.RL.1</a:t>
            </a:r>
            <a:r>
              <a:rPr lang="en-US" dirty="0" smtClean="0"/>
              <a:t> </a:t>
            </a:r>
            <a:r>
              <a:rPr lang="en-US" dirty="0"/>
              <a:t>With prompting and support, ask and answer questions about </a:t>
            </a:r>
            <a:r>
              <a:rPr lang="en-US" dirty="0" smtClean="0"/>
              <a:t>key </a:t>
            </a:r>
            <a:r>
              <a:rPr lang="en-US" dirty="0"/>
              <a:t>details in a text. </a:t>
            </a:r>
          </a:p>
          <a:p>
            <a:pPr lvl="3"/>
            <a:endParaRPr lang="en-US" dirty="0" smtClean="0"/>
          </a:p>
          <a:p>
            <a:pPr lvl="3"/>
            <a:endParaRPr lang="es-MX" dirty="0"/>
          </a:p>
          <a:p>
            <a:pPr marL="68580" lvl="0" indent="0">
              <a:buNone/>
            </a:pPr>
            <a:r>
              <a:rPr lang="en-US" sz="1200" dirty="0" smtClean="0"/>
              <a:t>.</a:t>
            </a:r>
            <a:endParaRPr lang="es-MX" sz="1200" dirty="0"/>
          </a:p>
        </p:txBody>
      </p:sp>
      <p:pic>
        <p:nvPicPr>
          <p:cNvPr id="7170" name="Picture 2" descr="http://polysyllabicprofundities.files.wordpress.com/2013/04/the-book-of-life-a-colorful-metal-art-sculpture-by-david-kracov-that-depicts-a-book-dissolving-into-butterflie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844746"/>
            <a:ext cx="1848678"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7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Reading Activities Continued</a:t>
            </a:r>
            <a:endParaRPr lang="es-MX" dirty="0"/>
          </a:p>
        </p:txBody>
      </p:sp>
      <p:sp>
        <p:nvSpPr>
          <p:cNvPr id="3" name="Content Placeholder 2"/>
          <p:cNvSpPr>
            <a:spLocks noGrp="1"/>
          </p:cNvSpPr>
          <p:nvPr>
            <p:ph idx="1"/>
          </p:nvPr>
        </p:nvSpPr>
        <p:spPr>
          <a:xfrm>
            <a:off x="1043492" y="2323652"/>
            <a:ext cx="7643308" cy="4229548"/>
          </a:xfrm>
        </p:spPr>
        <p:txBody>
          <a:bodyPr>
            <a:noAutofit/>
          </a:bodyPr>
          <a:lstStyle/>
          <a:p>
            <a:pPr lvl="0"/>
            <a:r>
              <a:rPr lang="en-US" sz="1650" dirty="0"/>
              <a:t>Partner Reading</a:t>
            </a:r>
            <a:endParaRPr lang="es-MX" sz="1650" dirty="0"/>
          </a:p>
          <a:p>
            <a:pPr lvl="1"/>
            <a:r>
              <a:rPr lang="en-US" sz="1650" b="1" dirty="0"/>
              <a:t>Assign partners to take turns reading a butterfly-themed book of choice.</a:t>
            </a:r>
            <a:endParaRPr lang="es-MX" sz="1650" b="1" dirty="0"/>
          </a:p>
          <a:p>
            <a:pPr lvl="2"/>
            <a:r>
              <a:rPr lang="en-US" sz="1650" u="sng" dirty="0"/>
              <a:t>K. RL.10 </a:t>
            </a:r>
            <a:r>
              <a:rPr lang="en-US" sz="1650" dirty="0"/>
              <a:t>Actively engage in group reading activities with purpose and understanding. </a:t>
            </a:r>
            <a:endParaRPr lang="es-MX" sz="1650" dirty="0"/>
          </a:p>
          <a:p>
            <a:pPr lvl="1"/>
            <a:r>
              <a:rPr lang="en-US" sz="1650" b="1" dirty="0"/>
              <a:t>If you have an older class, team up with younger grades and have the older students read butterfly books to their book buddies.</a:t>
            </a:r>
            <a:endParaRPr lang="es-MX" sz="1650" b="1" dirty="0"/>
          </a:p>
          <a:p>
            <a:pPr lvl="0"/>
            <a:r>
              <a:rPr lang="en-US" sz="1650" dirty="0"/>
              <a:t>Independent Reading</a:t>
            </a:r>
            <a:endParaRPr lang="es-MX" sz="1650" dirty="0"/>
          </a:p>
          <a:p>
            <a:pPr lvl="1"/>
            <a:r>
              <a:rPr lang="en-US" sz="1650" b="1" dirty="0"/>
              <a:t>The class library will give students the opportunity to further their knowledge with butterfly themed books.</a:t>
            </a:r>
            <a:endParaRPr lang="es-MX" sz="1650" b="1" dirty="0"/>
          </a:p>
          <a:p>
            <a:pPr lvl="2"/>
            <a:r>
              <a:rPr lang="en-US" sz="1650" u="sng" dirty="0"/>
              <a:t>2. RF. </a:t>
            </a:r>
            <a:r>
              <a:rPr lang="en-US" sz="1650" u="sng" dirty="0" smtClean="0"/>
              <a:t>4 </a:t>
            </a:r>
            <a:r>
              <a:rPr lang="en-US" sz="1650" dirty="0" smtClean="0"/>
              <a:t>Read </a:t>
            </a:r>
            <a:r>
              <a:rPr lang="en-US" sz="1650" dirty="0"/>
              <a:t>with sufficient accuracy and fluency to support comprehension. </a:t>
            </a:r>
            <a:endParaRPr lang="es-MX" sz="1650" dirty="0"/>
          </a:p>
          <a:p>
            <a:pPr lvl="1"/>
            <a:r>
              <a:rPr lang="en-US" sz="1650" b="1" dirty="0"/>
              <a:t>Independent searching for poems online and in books will give students an opportunity to read independently</a:t>
            </a:r>
            <a:endParaRPr lang="es-MX" sz="1650" b="1" dirty="0"/>
          </a:p>
        </p:txBody>
      </p:sp>
    </p:spTree>
    <p:extLst>
      <p:ext uri="{BB962C8B-B14F-4D97-AF65-F5344CB8AC3E}">
        <p14:creationId xmlns:p14="http://schemas.microsoft.com/office/powerpoint/2010/main" val="309218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Writing Activities</a:t>
            </a:r>
            <a:endParaRPr lang="en-US" dirty="0"/>
          </a:p>
        </p:txBody>
      </p:sp>
      <p:sp>
        <p:nvSpPr>
          <p:cNvPr id="3" name="Content Placeholder 2"/>
          <p:cNvSpPr>
            <a:spLocks noGrp="1"/>
          </p:cNvSpPr>
          <p:nvPr>
            <p:ph idx="1"/>
          </p:nvPr>
        </p:nvSpPr>
        <p:spPr>
          <a:xfrm>
            <a:off x="1043490" y="2170664"/>
            <a:ext cx="6777317" cy="4381948"/>
          </a:xfrm>
        </p:spPr>
        <p:txBody>
          <a:bodyPr>
            <a:normAutofit fontScale="62500" lnSpcReduction="20000"/>
          </a:bodyPr>
          <a:lstStyle/>
          <a:p>
            <a:pPr lvl="0"/>
            <a:r>
              <a:rPr lang="en-US" sz="2600" b="1" dirty="0"/>
              <a:t>Assign types of butterflies to each student—write acrostic poem based on information gathered about the butterfly using the common name for that butterfly</a:t>
            </a:r>
            <a:endParaRPr lang="es-MX" sz="2600" b="1" dirty="0"/>
          </a:p>
          <a:p>
            <a:pPr lvl="1"/>
            <a:r>
              <a:rPr lang="en-US" sz="2600" u="sng" dirty="0"/>
              <a:t>3. RL. 4 </a:t>
            </a:r>
            <a:r>
              <a:rPr lang="en-US" sz="2600" dirty="0"/>
              <a:t>Describe how words and phrases (e.g., regular beats, alliteration, rhymes, repeated lines) supply rhythm and meaning in a story, poem, or song.</a:t>
            </a:r>
            <a:endParaRPr lang="es-MX" sz="2600" dirty="0"/>
          </a:p>
          <a:p>
            <a:pPr lvl="1"/>
            <a:r>
              <a:rPr lang="en-US" sz="2600" u="sng" dirty="0"/>
              <a:t>1. RL.10 </a:t>
            </a:r>
            <a:r>
              <a:rPr lang="en-US" sz="2600" dirty="0"/>
              <a:t>With prompting and support, read prose and poetry of appropriate complexity* for grade 1.  </a:t>
            </a:r>
            <a:endParaRPr lang="es-MX" sz="2600" dirty="0"/>
          </a:p>
          <a:p>
            <a:pPr lvl="1"/>
            <a:r>
              <a:rPr lang="en-US" sz="2600" u="sng" dirty="0"/>
              <a:t>K-5.L.2</a:t>
            </a:r>
            <a:r>
              <a:rPr lang="en-US" sz="2600" dirty="0"/>
              <a:t> Demonstrate command of the conventions of standard English capitalization, punctuation, and spelling when writing.</a:t>
            </a:r>
            <a:endParaRPr lang="es-MX" sz="2600" dirty="0"/>
          </a:p>
          <a:p>
            <a:pPr lvl="0"/>
            <a:r>
              <a:rPr lang="en-US" sz="2600" b="1" dirty="0"/>
              <a:t>Keep Learning Log journals to document changes as they raise their own butterflies in cages</a:t>
            </a:r>
            <a:endParaRPr lang="es-MX" sz="2600" b="1" dirty="0"/>
          </a:p>
          <a:p>
            <a:pPr lvl="1"/>
            <a:r>
              <a:rPr lang="en-US" sz="2600" u="sng" dirty="0"/>
              <a:t>K-5.L.2</a:t>
            </a:r>
            <a:r>
              <a:rPr lang="en-US" sz="2600" dirty="0"/>
              <a:t> Demonstrate command of the conventions of standard English capitalization, punctuation, and spelling when writing.</a:t>
            </a:r>
            <a:endParaRPr lang="es-MX" sz="2600" dirty="0"/>
          </a:p>
          <a:p>
            <a:pPr lvl="1"/>
            <a:r>
              <a:rPr lang="en-US" sz="2600" u="sng" dirty="0"/>
              <a:t>3. W.10 </a:t>
            </a:r>
            <a:r>
              <a:rPr lang="en-US" sz="2600" dirty="0"/>
              <a:t>Write routinely over extended time frames (time for research, reflection, and revision) and shorter time frames (a single sitting or a day or two) for a range of discipline-specific tasks, purposes, and audiences.</a:t>
            </a:r>
            <a:endParaRPr lang="es-MX" sz="2600" dirty="0"/>
          </a:p>
          <a:p>
            <a:endParaRPr lang="en-US" dirty="0"/>
          </a:p>
        </p:txBody>
      </p:sp>
      <p:pic>
        <p:nvPicPr>
          <p:cNvPr id="6146" name="Picture 2" descr="http://1.bp.blogspot.com/_tZy2ZsznNhY/SYTuRN46O6I/AAAAAAAAB-0/j_x9gyHjfk4/s320/butterflypencil_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9795"/>
            <a:ext cx="1536702" cy="199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0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dirty="0" smtClean="0"/>
              <a:t>Language Arts: Writing Activities Continued</a:t>
            </a:r>
            <a:endParaRPr lang="es-MX" dirty="0"/>
          </a:p>
        </p:txBody>
      </p:sp>
      <p:sp>
        <p:nvSpPr>
          <p:cNvPr id="3" name="Content Placeholder 2"/>
          <p:cNvSpPr>
            <a:spLocks noGrp="1"/>
          </p:cNvSpPr>
          <p:nvPr>
            <p:ph idx="1"/>
          </p:nvPr>
        </p:nvSpPr>
        <p:spPr>
          <a:xfrm>
            <a:off x="533400" y="1828800"/>
            <a:ext cx="8153400" cy="5181600"/>
          </a:xfrm>
        </p:spPr>
        <p:txBody>
          <a:bodyPr>
            <a:noAutofit/>
          </a:bodyPr>
          <a:lstStyle/>
          <a:p>
            <a:pPr lvl="0"/>
            <a:r>
              <a:rPr lang="en-US" sz="1400" b="1" dirty="0"/>
              <a:t>Write fictional narratives about the adventures of a butterfly while maintaining the true facts about the lifecycle.</a:t>
            </a:r>
            <a:endParaRPr lang="es-MX" sz="1400" b="1" dirty="0"/>
          </a:p>
          <a:p>
            <a:pPr lvl="1"/>
            <a:r>
              <a:rPr lang="en-US" sz="1400" u="sng" dirty="0"/>
              <a:t>K-5.L.2</a:t>
            </a:r>
            <a:r>
              <a:rPr lang="en-US" sz="1400" dirty="0"/>
              <a:t> Demonstrate command of the conventions of standard English capitalization, punctuation, and spelling when writing.</a:t>
            </a:r>
            <a:endParaRPr lang="es-MX" sz="1400" dirty="0"/>
          </a:p>
          <a:p>
            <a:pPr lvl="1"/>
            <a:r>
              <a:rPr lang="en-US" sz="1400" u="sng" dirty="0"/>
              <a:t> 3-5.W.3 </a:t>
            </a:r>
            <a:r>
              <a:rPr lang="en-US" sz="1400" dirty="0"/>
              <a:t>Write narratives* to develop real or imagined experiences or events using effective technique, descriptive details, and clear event sequences. </a:t>
            </a:r>
            <a:endParaRPr lang="es-MX" sz="1400" dirty="0"/>
          </a:p>
          <a:p>
            <a:pPr lvl="0"/>
            <a:r>
              <a:rPr lang="en-US" sz="1400" b="1" dirty="0"/>
              <a:t>Assign groups to write summaries of the lifecycles of certain animals or plants.</a:t>
            </a:r>
            <a:endParaRPr lang="es-MX" sz="1400" b="1" dirty="0"/>
          </a:p>
          <a:p>
            <a:pPr lvl="1"/>
            <a:r>
              <a:rPr lang="en-US" sz="1400" u="sng" dirty="0"/>
              <a:t>1. W.2 </a:t>
            </a:r>
            <a:r>
              <a:rPr lang="en-US" sz="1400" dirty="0"/>
              <a:t>Write informative/explanatory texts in which they name a topic, supply some facts about the topic, and provide some sense of closure. </a:t>
            </a:r>
            <a:endParaRPr lang="es-MX" sz="1400" dirty="0"/>
          </a:p>
          <a:p>
            <a:pPr lvl="1"/>
            <a:r>
              <a:rPr lang="en-US" sz="1400" u="sng" dirty="0"/>
              <a:t>3. W.7 </a:t>
            </a:r>
            <a:r>
              <a:rPr lang="en-US" sz="1400" dirty="0"/>
              <a:t>Conduct short research projects that build knowledge about a topic.</a:t>
            </a:r>
            <a:endParaRPr lang="es-MX" sz="1400" dirty="0"/>
          </a:p>
          <a:p>
            <a:pPr lvl="1"/>
            <a:r>
              <a:rPr lang="en-US" sz="1400" u="sng" dirty="0"/>
              <a:t>K-5.L.2</a:t>
            </a:r>
            <a:r>
              <a:rPr lang="en-US" sz="1400" dirty="0"/>
              <a:t> Demonstrate command of the conventions of standard English capitalization, punctuation, and spelling when writing.</a:t>
            </a:r>
            <a:endParaRPr lang="es-MX" sz="1400" dirty="0"/>
          </a:p>
          <a:p>
            <a:pPr lvl="0"/>
            <a:r>
              <a:rPr lang="en-US" sz="1400" b="1" dirty="0"/>
              <a:t>Write 1 page papers about assigned type of butterfly</a:t>
            </a:r>
            <a:endParaRPr lang="es-MX" sz="1400" b="1" dirty="0"/>
          </a:p>
          <a:p>
            <a:pPr lvl="1"/>
            <a:r>
              <a:rPr lang="en-US" sz="1400" u="sng" dirty="0"/>
              <a:t>2.1.3</a:t>
            </a:r>
            <a:r>
              <a:rPr lang="en-US" sz="1400" dirty="0"/>
              <a:t> Use a resource (e.g., books, picture, graph, chart, video, Internet, guest speaker, TV) to gather information </a:t>
            </a:r>
            <a:endParaRPr lang="es-MX" sz="1400" dirty="0"/>
          </a:p>
          <a:p>
            <a:pPr lvl="1"/>
            <a:r>
              <a:rPr lang="en-US" sz="1400" u="sng" dirty="0"/>
              <a:t>3. W.7 </a:t>
            </a:r>
            <a:r>
              <a:rPr lang="en-US" sz="1400" dirty="0"/>
              <a:t>Conduct short research projects that build knowledge about a topic.</a:t>
            </a:r>
            <a:endParaRPr lang="es-MX" sz="1400" dirty="0"/>
          </a:p>
          <a:p>
            <a:pPr lvl="1"/>
            <a:r>
              <a:rPr lang="en-US" sz="1400" u="sng" dirty="0"/>
              <a:t>K-5.L.2</a:t>
            </a:r>
            <a:r>
              <a:rPr lang="en-US" sz="1400" dirty="0"/>
              <a:t> Demonstrate command of the conventions of standard English capitalization, punctuation, and spelling when writing</a:t>
            </a:r>
            <a:r>
              <a:rPr lang="en-US" sz="1400" dirty="0" smtClean="0"/>
              <a:t>.</a:t>
            </a:r>
            <a:endParaRPr lang="es-MX" sz="1400" dirty="0"/>
          </a:p>
        </p:txBody>
      </p:sp>
    </p:spTree>
    <p:extLst>
      <p:ext uri="{BB962C8B-B14F-4D97-AF65-F5344CB8AC3E}">
        <p14:creationId xmlns:p14="http://schemas.microsoft.com/office/powerpoint/2010/main" val="1813037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Arts: Speaking Activities</a:t>
            </a:r>
            <a:endParaRPr lang="en-US" dirty="0"/>
          </a:p>
        </p:txBody>
      </p:sp>
      <p:sp>
        <p:nvSpPr>
          <p:cNvPr id="3" name="Content Placeholder 2"/>
          <p:cNvSpPr>
            <a:spLocks noGrp="1"/>
          </p:cNvSpPr>
          <p:nvPr>
            <p:ph idx="1"/>
          </p:nvPr>
        </p:nvSpPr>
        <p:spPr>
          <a:xfrm>
            <a:off x="609600" y="2323652"/>
            <a:ext cx="8001000" cy="4305748"/>
          </a:xfrm>
        </p:spPr>
        <p:txBody>
          <a:bodyPr>
            <a:normAutofit fontScale="70000" lnSpcReduction="20000"/>
          </a:bodyPr>
          <a:lstStyle/>
          <a:p>
            <a:pPr lvl="0"/>
            <a:r>
              <a:rPr lang="en-US" b="1" dirty="0"/>
              <a:t>Students will read aloud their acrostic poems to the class.</a:t>
            </a:r>
            <a:endParaRPr lang="es-MX" b="1" dirty="0"/>
          </a:p>
          <a:p>
            <a:pPr lvl="1"/>
            <a:r>
              <a:rPr lang="en-US" sz="2400" u="sng" dirty="0"/>
              <a:t>K-5.L.1 </a:t>
            </a:r>
            <a:r>
              <a:rPr lang="en-US" sz="2400" dirty="0"/>
              <a:t>Demonstrate command of the conventions of standard English grammar and usage when writing or speaking.</a:t>
            </a:r>
            <a:endParaRPr lang="es-MX" sz="4400" dirty="0"/>
          </a:p>
          <a:p>
            <a:pPr lvl="0"/>
            <a:r>
              <a:rPr lang="en-US" b="1" dirty="0"/>
              <a:t>Groups of students will present their lifecycle posters in front of the class.</a:t>
            </a:r>
            <a:endParaRPr lang="es-MX" b="1" dirty="0"/>
          </a:p>
          <a:p>
            <a:pPr lvl="1"/>
            <a:r>
              <a:rPr lang="en-US" sz="2400" u="sng" dirty="0"/>
              <a:t>K-5.L.1</a:t>
            </a:r>
            <a:r>
              <a:rPr lang="en-US" sz="2400" dirty="0"/>
              <a:t> Demonstrate command of the conventions of standard English grammar and usage when writing or speaking</a:t>
            </a:r>
            <a:r>
              <a:rPr lang="en-US" sz="2400" dirty="0" smtClean="0"/>
              <a:t>.</a:t>
            </a:r>
          </a:p>
          <a:p>
            <a:pPr lvl="1"/>
            <a:r>
              <a:rPr lang="en-US" u="sng" dirty="0" smtClean="0"/>
              <a:t>K.SL.6 </a:t>
            </a:r>
            <a:r>
              <a:rPr lang="en-US" dirty="0"/>
              <a:t>Speak in complete sentences when appropriate to task </a:t>
            </a:r>
            <a:r>
              <a:rPr lang="en-US" dirty="0" smtClean="0"/>
              <a:t>and situation </a:t>
            </a:r>
            <a:r>
              <a:rPr lang="en-US" dirty="0"/>
              <a:t>in order to provide </a:t>
            </a:r>
            <a:r>
              <a:rPr lang="en-US" dirty="0" smtClean="0"/>
              <a:t>requested </a:t>
            </a:r>
            <a:r>
              <a:rPr lang="en-US" dirty="0"/>
              <a:t>detail or clarification. </a:t>
            </a:r>
            <a:endParaRPr lang="es-MX" sz="4400" dirty="0"/>
          </a:p>
          <a:p>
            <a:pPr lvl="0"/>
            <a:r>
              <a:rPr lang="en-US" b="1" dirty="0"/>
              <a:t>Students will participate in small group conversations about what they would like to learn about butterflies at the very beginning of the unit.</a:t>
            </a:r>
            <a:endParaRPr lang="es-MX" b="1" dirty="0"/>
          </a:p>
          <a:p>
            <a:pPr lvl="1"/>
            <a:r>
              <a:rPr lang="en-US" sz="2400" u="sng" dirty="0"/>
              <a:t>K-5.L.1</a:t>
            </a:r>
            <a:r>
              <a:rPr lang="en-US" sz="2400" dirty="0"/>
              <a:t> Demonstrate command of the conventions of standard English grammar and usage when writing or speaking.</a:t>
            </a:r>
            <a:endParaRPr lang="es-MX" sz="4400" dirty="0"/>
          </a:p>
          <a:p>
            <a:pPr lvl="1"/>
            <a:r>
              <a:rPr lang="en-US" sz="2400" u="sng" dirty="0"/>
              <a:t>K-5.SL.1</a:t>
            </a:r>
            <a:r>
              <a:rPr lang="en-US" sz="2400" dirty="0"/>
              <a:t> Participate in collaborative conversations with diverse partners about </a:t>
            </a:r>
            <a:r>
              <a:rPr lang="en-US" sz="2400" i="1" dirty="0"/>
              <a:t>grade appropriate topics</a:t>
            </a:r>
            <a:endParaRPr lang="es-MX" sz="4400" dirty="0"/>
          </a:p>
          <a:p>
            <a:endParaRPr lang="en-US" dirty="0"/>
          </a:p>
        </p:txBody>
      </p:sp>
      <p:pic>
        <p:nvPicPr>
          <p:cNvPr id="1026" name="Picture 2" descr="https://s-media-cache-ak0.pinimg.com/236x/4a/04/a8/4a04a8f6b9f723b0e69eca6ef0f7c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54" y="228149"/>
            <a:ext cx="1400959" cy="20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51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455</TotalTime>
  <Words>3338</Words>
  <Application>Microsoft Office PowerPoint</Application>
  <PresentationFormat>On-screen Show (4:3)</PresentationFormat>
  <Paragraphs>279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Wingdings</vt:lpstr>
      <vt:lpstr>Wingdings 2</vt:lpstr>
      <vt:lpstr>Austin</vt:lpstr>
      <vt:lpstr>Butterfly Literature Focus Unit</vt:lpstr>
      <vt:lpstr>Fiction Books</vt:lpstr>
      <vt:lpstr>Nonfiction Books</vt:lpstr>
      <vt:lpstr>Theme Study</vt:lpstr>
      <vt:lpstr>Language Arts: Reading Activities</vt:lpstr>
      <vt:lpstr>Language Arts: Reading Activities Continued</vt:lpstr>
      <vt:lpstr>Language Arts: Writing Activities</vt:lpstr>
      <vt:lpstr>Language Arts: Writing Activities Continued</vt:lpstr>
      <vt:lpstr>Language Arts: Speaking Activities</vt:lpstr>
      <vt:lpstr>Language Arts: Speaking Activities Continued</vt:lpstr>
      <vt:lpstr>Language Arts: Listening Activities</vt:lpstr>
      <vt:lpstr>Language Arts: Viewing Activities</vt:lpstr>
      <vt:lpstr>Language Arts: Visually Representing Activities</vt:lpstr>
      <vt:lpstr>Science Activities</vt:lpstr>
      <vt:lpstr>Science Activities Continued</vt:lpstr>
      <vt:lpstr>Science Activities Continued</vt:lpstr>
      <vt:lpstr>Mathematics Activities</vt:lpstr>
      <vt:lpstr>Mathematics Activities Continued</vt:lpstr>
      <vt:lpstr>Social Studies Activities</vt:lpstr>
      <vt:lpstr>Social Studies Activities Continued</vt:lpstr>
      <vt:lpstr>Music &amp; Art Activities</vt:lpstr>
      <vt:lpstr>Physical Education Activities</vt:lpstr>
      <vt:lpstr>Technology</vt:lpstr>
      <vt:lpstr>Technology Continued</vt:lpstr>
      <vt:lpstr>Language Arts Strategies</vt:lpstr>
      <vt:lpstr>Language Arts Strategies Continued</vt:lpstr>
      <vt:lpstr>Grouping Patterns</vt:lpstr>
      <vt:lpstr>Kindergarten Schedule</vt:lpstr>
      <vt:lpstr>Assessment</vt:lpstr>
      <vt:lpstr>Assessment</vt:lpstr>
      <vt:lpstr>Resources</vt:lpstr>
    </vt:vector>
  </TitlesOfParts>
  <Company>University of Mary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Butterfly Literature Focus Unit</dc:title>
  <dc:creator>Admin</dc:creator>
  <cp:lastModifiedBy>Katelyn Baumgartner</cp:lastModifiedBy>
  <cp:revision>188</cp:revision>
  <dcterms:created xsi:type="dcterms:W3CDTF">2015-11-23T15:47:14Z</dcterms:created>
  <dcterms:modified xsi:type="dcterms:W3CDTF">2015-12-08T22:25:17Z</dcterms:modified>
</cp:coreProperties>
</file>