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87" r:id="rId4"/>
    <p:sldId id="259" r:id="rId5"/>
    <p:sldId id="257" r:id="rId6"/>
    <p:sldId id="261" r:id="rId7"/>
    <p:sldId id="258" r:id="rId8"/>
    <p:sldId id="260" r:id="rId9"/>
    <p:sldId id="262" r:id="rId10"/>
    <p:sldId id="288" r:id="rId11"/>
    <p:sldId id="263" r:id="rId12"/>
    <p:sldId id="264" r:id="rId13"/>
    <p:sldId id="265" r:id="rId14"/>
    <p:sldId id="266" r:id="rId15"/>
    <p:sldId id="267" r:id="rId16"/>
    <p:sldId id="289" r:id="rId17"/>
    <p:sldId id="268" r:id="rId18"/>
    <p:sldId id="269" r:id="rId19"/>
    <p:sldId id="270" r:id="rId20"/>
    <p:sldId id="272" r:id="rId21"/>
    <p:sldId id="273" r:id="rId22"/>
    <p:sldId id="274" r:id="rId23"/>
    <p:sldId id="275" r:id="rId24"/>
    <p:sldId id="276" r:id="rId25"/>
    <p:sldId id="277" r:id="rId26"/>
    <p:sldId id="278" r:id="rId27"/>
    <p:sldId id="280" r:id="rId28"/>
    <p:sldId id="279" r:id="rId29"/>
    <p:sldId id="281" r:id="rId30"/>
    <p:sldId id="282" r:id="rId31"/>
    <p:sldId id="284" r:id="rId32"/>
    <p:sldId id="283" r:id="rId33"/>
    <p:sldId id="285" r:id="rId34"/>
    <p:sldId id="286"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8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olerance.org/blog/teaching-thanksgiving-socially-responsible-wa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arpaths2peacepipes.com/native-american-storie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1" Type="http://schemas.openxmlformats.org/officeDocument/2006/relationships/hyperlink" Target="http://www.edutopia.org/blog/welcoming-all-children-richard-curwin" TargetMode="External"/><Relationship Id="rId12" Type="http://schemas.openxmlformats.org/officeDocument/2006/relationships/hyperlink" Target="http://www.tolerance.org/search/apachesolr_search/Native%20American%20Culture" TargetMode="External"/><Relationship Id="rId1" Type="http://schemas.openxmlformats.org/officeDocument/2006/relationships/slideLayout" Target="../slideLayouts/slideLayout2.xml"/><Relationship Id="rId2" Type="http://schemas.openxmlformats.org/officeDocument/2006/relationships/hyperlink" Target="http://www.history.com/topics/native-american-history/native-american-cultures" TargetMode="External"/><Relationship Id="rId3" Type="http://schemas.openxmlformats.org/officeDocument/2006/relationships/hyperlink" Target="http://www.history.com/topics/native-american-history" TargetMode="External"/><Relationship Id="rId4" Type="http://schemas.openxmlformats.org/officeDocument/2006/relationships/hyperlink" Target="http://indians.org/articles/index.html" TargetMode="External"/><Relationship Id="rId5" Type="http://schemas.openxmlformats.org/officeDocument/2006/relationships/hyperlink" Target="http://www.shmoop.com/native-american-history/summary.html" TargetMode="External"/><Relationship Id="rId6" Type="http://schemas.openxmlformats.org/officeDocument/2006/relationships/hyperlink" Target="http://www.legendsofamerica.com/na-tribelist.html" TargetMode="External"/><Relationship Id="rId7" Type="http://schemas.openxmlformats.org/officeDocument/2006/relationships/hyperlink" Target="http://www.nationalgeographic.com/lewisandclark/" TargetMode="External"/><Relationship Id="rId8" Type="http://schemas.openxmlformats.org/officeDocument/2006/relationships/hyperlink" Target="https://www.archives.gov/education/lessons/lewis-clark/" TargetMode="External"/><Relationship Id="rId9" Type="http://schemas.openxmlformats.org/officeDocument/2006/relationships/hyperlink" Target="http://www.history.com/topics/lewis-and-clark" TargetMode="External"/><Relationship Id="rId10" Type="http://schemas.openxmlformats.org/officeDocument/2006/relationships/hyperlink" Target="http://lewisclark.net/"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Native American Culture Unit</a:t>
            </a:r>
            <a:endParaRPr lang="en-US" dirty="0"/>
          </a:p>
        </p:txBody>
      </p:sp>
      <p:sp>
        <p:nvSpPr>
          <p:cNvPr id="3" name="Subtitle 2"/>
          <p:cNvSpPr>
            <a:spLocks noGrp="1"/>
          </p:cNvSpPr>
          <p:nvPr>
            <p:ph type="subTitle" idx="1"/>
          </p:nvPr>
        </p:nvSpPr>
        <p:spPr/>
        <p:txBody>
          <a:bodyPr/>
          <a:lstStyle/>
          <a:p>
            <a:r>
              <a:rPr lang="en-US" dirty="0" smtClean="0"/>
              <a:t>By: Katelyn Baumgartner</a:t>
            </a:r>
            <a:endParaRPr lang="en-US" dirty="0"/>
          </a:p>
        </p:txBody>
      </p:sp>
    </p:spTree>
    <p:extLst>
      <p:ext uri="{BB962C8B-B14F-4D97-AF65-F5344CB8AC3E}">
        <p14:creationId xmlns:p14="http://schemas.microsoft.com/office/powerpoint/2010/main" val="21002830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Studies (Continued)</a:t>
            </a:r>
            <a:endParaRPr lang="en-US" dirty="0"/>
          </a:p>
        </p:txBody>
      </p:sp>
      <p:sp>
        <p:nvSpPr>
          <p:cNvPr id="3" name="Content Placeholder 2"/>
          <p:cNvSpPr>
            <a:spLocks noGrp="1"/>
          </p:cNvSpPr>
          <p:nvPr>
            <p:ph idx="1"/>
          </p:nvPr>
        </p:nvSpPr>
        <p:spPr>
          <a:xfrm>
            <a:off x="2589212" y="1725769"/>
            <a:ext cx="8915400" cy="4701652"/>
          </a:xfrm>
        </p:spPr>
        <p:txBody>
          <a:bodyPr>
            <a:normAutofit fontScale="92500" lnSpcReduction="10000"/>
          </a:bodyPr>
          <a:lstStyle/>
          <a:p>
            <a:r>
              <a:rPr lang="en-US" dirty="0"/>
              <a:t>We could put on a skit of what the students think the first interactions between the Pilgrims and the Native Americans were like.</a:t>
            </a:r>
          </a:p>
          <a:p>
            <a:pPr lvl="1"/>
            <a:r>
              <a:rPr lang="en-US" dirty="0"/>
              <a:t>We could move on from there by explaining what of that was correct and what was not</a:t>
            </a:r>
            <a:r>
              <a:rPr lang="en-US" dirty="0" smtClean="0"/>
              <a:t>. </a:t>
            </a:r>
          </a:p>
          <a:p>
            <a:pPr lvl="2"/>
            <a:r>
              <a:rPr lang="en-US" dirty="0" smtClean="0"/>
              <a:t>This </a:t>
            </a:r>
            <a:r>
              <a:rPr lang="en-US" dirty="0"/>
              <a:t>exercise could dispel inaccurate views of the first interactions between the Native Americans and the Europeans in a manner that is still appropriate for young students. </a:t>
            </a:r>
            <a:endParaRPr lang="en-US" dirty="0" smtClean="0"/>
          </a:p>
          <a:p>
            <a:pPr lvl="2"/>
            <a:r>
              <a:rPr lang="en-US" dirty="0" smtClean="0"/>
              <a:t>I would not go so far as to explain all the violence and massacres that occurred between the groups but rather ask students to put themselves in the shoes of the Native Americans.</a:t>
            </a:r>
          </a:p>
          <a:p>
            <a:pPr lvl="3"/>
            <a:r>
              <a:rPr lang="en-US" dirty="0" smtClean="0"/>
              <a:t>I would ask students how they would feel if somebody came to their homes and told them that instead of playing video games after dinner that they would have to go out and mow the lawn and give all of their video games to the new person. This should give them an idea of the resentment created by the arrival of the Europeans in a way that is more accurate than some history books for students but yet still appropriate for second grade</a:t>
            </a:r>
            <a:r>
              <a:rPr lang="en-US" dirty="0" smtClean="0"/>
              <a:t>.</a:t>
            </a:r>
          </a:p>
          <a:p>
            <a:pPr lvl="2"/>
            <a:r>
              <a:rPr lang="en-US" dirty="0">
                <a:hlinkClick r:id="rId2"/>
              </a:rPr>
              <a:t>http://www.tolerance.org/blog/teaching-thanksgiving-socially-responsible-</a:t>
            </a:r>
            <a:r>
              <a:rPr lang="en-US" dirty="0" smtClean="0">
                <a:hlinkClick r:id="rId2"/>
              </a:rPr>
              <a:t>way</a:t>
            </a:r>
            <a:r>
              <a:rPr lang="en-US" dirty="0" smtClean="0"/>
              <a:t> </a:t>
            </a:r>
            <a:endParaRPr lang="en-US" dirty="0"/>
          </a:p>
          <a:p>
            <a:pPr lvl="1"/>
            <a:r>
              <a:rPr lang="en-US" dirty="0"/>
              <a:t>We could talk about the trade that eventually developed (corn, beads, furs, weapons, etc</a:t>
            </a:r>
            <a:r>
              <a:rPr lang="en-US" dirty="0" smtClean="0"/>
              <a:t>.).</a:t>
            </a:r>
          </a:p>
          <a:p>
            <a:pPr lvl="2"/>
            <a:r>
              <a:rPr lang="en-US" dirty="0" smtClean="0"/>
              <a:t>This discussion would show the students the benefits of working with people who are different from themselves. We still use many of the items introduced by both the Native Americans and the Europeans. </a:t>
            </a:r>
            <a:endParaRPr lang="en-US" dirty="0"/>
          </a:p>
        </p:txBody>
      </p:sp>
    </p:spTree>
    <p:extLst>
      <p:ext uri="{BB962C8B-B14F-4D97-AF65-F5344CB8AC3E}">
        <p14:creationId xmlns:p14="http://schemas.microsoft.com/office/powerpoint/2010/main" val="2708219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lstStyle/>
          <a:p>
            <a:r>
              <a:rPr lang="en-US" dirty="0" smtClean="0"/>
              <a:t>Mathematics</a:t>
            </a:r>
            <a:endParaRPr lang="en-US" dirty="0"/>
          </a:p>
        </p:txBody>
      </p:sp>
      <p:sp>
        <p:nvSpPr>
          <p:cNvPr id="3" name="Content Placeholder 2"/>
          <p:cNvSpPr>
            <a:spLocks noGrp="1"/>
          </p:cNvSpPr>
          <p:nvPr>
            <p:ph idx="1"/>
          </p:nvPr>
        </p:nvSpPr>
        <p:spPr>
          <a:xfrm>
            <a:off x="2592925" y="1712890"/>
            <a:ext cx="8915400" cy="3721995"/>
          </a:xfrm>
        </p:spPr>
        <p:txBody>
          <a:bodyPr/>
          <a:lstStyle/>
          <a:p>
            <a:pPr marL="342900" lvl="1" indent="-342900"/>
            <a:r>
              <a:rPr lang="en-US" b="1" dirty="0" smtClean="0"/>
              <a:t>2.OA.1</a:t>
            </a:r>
            <a:r>
              <a:rPr lang="en-US" dirty="0" smtClean="0"/>
              <a:t>--Use </a:t>
            </a:r>
            <a:r>
              <a:rPr lang="en-US" dirty="0"/>
              <a:t>addition and subtraction within 100 to solve one- and two-step word problems involving situations of adding to, taking from, putting together, taking apart, and comparing, with unknowns in all positions, e.g., by using drawings and equations with a symbol for the unknown number to represent the problem.</a:t>
            </a:r>
            <a:endParaRPr lang="es-MX" sz="1400" dirty="0"/>
          </a:p>
          <a:p>
            <a:pPr lvl="1"/>
            <a:r>
              <a:rPr lang="en-US" dirty="0" smtClean="0"/>
              <a:t>I would create word problems of trade between Native Americans and White Settlers.</a:t>
            </a:r>
          </a:p>
          <a:p>
            <a:pPr lvl="2"/>
            <a:r>
              <a:rPr lang="en-US" dirty="0" smtClean="0"/>
              <a:t>Ex) John Smith had 33 boxes of tea, he gave 7 boxes to the Chief. In exchange, the Chief had 50 ears of corn and gave some to John Smith. Now the Chief has 39 ears of corn left. How many boxes of tea does John Smith have left? How many ears of corn does he have?</a:t>
            </a:r>
          </a:p>
          <a:p>
            <a:pPr lvl="2"/>
            <a:r>
              <a:rPr lang="en-US" dirty="0" smtClean="0"/>
              <a:t>Pocahontas found 17 arrowheads and Sakakawea found 29. How many more arrowheads did Sakakawea find?</a:t>
            </a:r>
            <a:endParaRPr lang="en-US" dirty="0"/>
          </a:p>
        </p:txBody>
      </p:sp>
    </p:spTree>
    <p:extLst>
      <p:ext uri="{BB962C8B-B14F-4D97-AF65-F5344CB8AC3E}">
        <p14:creationId xmlns:p14="http://schemas.microsoft.com/office/powerpoint/2010/main" val="196857785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r>
              <a:rPr lang="en-US" dirty="0" smtClean="0"/>
              <a:t>Music</a:t>
            </a:r>
            <a:endParaRPr lang="en-US" dirty="0"/>
          </a:p>
        </p:txBody>
      </p:sp>
      <p:sp>
        <p:nvSpPr>
          <p:cNvPr id="3" name="Content Placeholder 2"/>
          <p:cNvSpPr>
            <a:spLocks noGrp="1"/>
          </p:cNvSpPr>
          <p:nvPr>
            <p:ph idx="1"/>
          </p:nvPr>
        </p:nvSpPr>
        <p:spPr>
          <a:xfrm>
            <a:off x="2589212" y="1416676"/>
            <a:ext cx="8915400" cy="4741332"/>
          </a:xfrm>
        </p:spPr>
        <p:txBody>
          <a:bodyPr>
            <a:normAutofit/>
          </a:bodyPr>
          <a:lstStyle/>
          <a:p>
            <a:pPr marL="342900" lvl="1" indent="-342900"/>
            <a:r>
              <a:rPr lang="en-US" sz="2000" b="1" dirty="0" smtClean="0"/>
              <a:t>4.6.2</a:t>
            </a:r>
            <a:r>
              <a:rPr lang="en-US" sz="2000" dirty="0" smtClean="0"/>
              <a:t>-- </a:t>
            </a:r>
            <a:r>
              <a:rPr lang="en-US" sz="2000" dirty="0"/>
              <a:t>Know a variety of musical styles* representing diverse cultures.</a:t>
            </a:r>
            <a:endParaRPr lang="es-MX" sz="2000" dirty="0"/>
          </a:p>
          <a:p>
            <a:pPr marL="342900" lvl="1" indent="-342900"/>
            <a:r>
              <a:rPr lang="en-US" sz="2000" b="1" dirty="0" smtClean="0"/>
              <a:t>4.9.1</a:t>
            </a:r>
            <a:r>
              <a:rPr lang="en-US" sz="2000" dirty="0" smtClean="0"/>
              <a:t>-- Know music from various historical periods.</a:t>
            </a:r>
          </a:p>
          <a:p>
            <a:pPr marL="742950" lvl="2" indent="-342900"/>
            <a:r>
              <a:rPr lang="en-US" sz="1800" dirty="0" smtClean="0"/>
              <a:t>I would play examples of both traditional Native American music of the time and European music of the time to be compared and contrasted.</a:t>
            </a:r>
          </a:p>
          <a:p>
            <a:pPr marL="742950" lvl="2" indent="-342900"/>
            <a:r>
              <a:rPr lang="en-US" sz="1800" dirty="0" smtClean="0"/>
              <a:t>We could go a step further and compare it to modern music and speculate what future music will be like.</a:t>
            </a:r>
          </a:p>
          <a:p>
            <a:pPr marL="1200150" lvl="3" indent="-342900"/>
            <a:r>
              <a:rPr lang="en-US" sz="1600" dirty="0" smtClean="0"/>
              <a:t>Students should see that there are still common themes of love and family in historical and contemporary music.</a:t>
            </a:r>
          </a:p>
          <a:p>
            <a:pPr marL="1200150" lvl="3" indent="-342900"/>
            <a:r>
              <a:rPr lang="en-US" sz="1600" dirty="0" smtClean="0"/>
              <a:t>Students could also see how our understanding of the world has changed and is reflected in our music. Some traditional Native American songs and dances were used to summon rain whereas now we know that other forces are at work and much weather is uncontrollable.</a:t>
            </a:r>
            <a:endParaRPr lang="es-MX" sz="1600" dirty="0" smtClean="0"/>
          </a:p>
          <a:p>
            <a:pPr lvl="1"/>
            <a:endParaRPr lang="en-US" b="1" dirty="0"/>
          </a:p>
        </p:txBody>
      </p:sp>
    </p:spTree>
    <p:extLst>
      <p:ext uri="{BB962C8B-B14F-4D97-AF65-F5344CB8AC3E}">
        <p14:creationId xmlns:p14="http://schemas.microsoft.com/office/powerpoint/2010/main" val="2156791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16479" y="2084508"/>
            <a:ext cx="8915399" cy="1468800"/>
          </a:xfrm>
        </p:spPr>
        <p:txBody>
          <a:bodyPr>
            <a:normAutofit/>
          </a:bodyPr>
          <a:lstStyle/>
          <a:p>
            <a:pPr algn="ctr"/>
            <a:r>
              <a:rPr lang="en-US" sz="6000" dirty="0" smtClean="0"/>
              <a:t>Day 3</a:t>
            </a:r>
            <a:endParaRPr lang="en-US" sz="6000" dirty="0"/>
          </a:p>
        </p:txBody>
      </p:sp>
    </p:spTree>
    <p:extLst>
      <p:ext uri="{BB962C8B-B14F-4D97-AF65-F5344CB8AC3E}">
        <p14:creationId xmlns:p14="http://schemas.microsoft.com/office/powerpoint/2010/main" val="52137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10"/>
            <a:ext cx="8911687" cy="728172"/>
          </a:xfrm>
        </p:spPr>
        <p:txBody>
          <a:bodyPr/>
          <a:lstStyle/>
          <a:p>
            <a:r>
              <a:rPr lang="en-US" dirty="0" smtClean="0"/>
              <a:t>Social Studies</a:t>
            </a:r>
            <a:endParaRPr lang="en-US" dirty="0"/>
          </a:p>
        </p:txBody>
      </p:sp>
      <p:sp>
        <p:nvSpPr>
          <p:cNvPr id="5" name="Content Placeholder 4"/>
          <p:cNvSpPr>
            <a:spLocks noGrp="1"/>
          </p:cNvSpPr>
          <p:nvPr>
            <p:ph idx="1"/>
          </p:nvPr>
        </p:nvSpPr>
        <p:spPr>
          <a:xfrm>
            <a:off x="2589212" y="1352282"/>
            <a:ext cx="8915400" cy="4558940"/>
          </a:xfrm>
        </p:spPr>
        <p:txBody>
          <a:bodyPr/>
          <a:lstStyle/>
          <a:p>
            <a:pPr marL="342900" lvl="1" indent="-342900"/>
            <a:r>
              <a:rPr lang="en-US" b="1" dirty="0" smtClean="0"/>
              <a:t>2.6.3</a:t>
            </a:r>
            <a:r>
              <a:rPr lang="en-US" dirty="0" smtClean="0"/>
              <a:t>--Identify </a:t>
            </a:r>
            <a:r>
              <a:rPr lang="en-US" dirty="0"/>
              <a:t>ways (e.g., stories, journals, scrapbooks, folklore, myths, pictures) traditions are passed between generations  </a:t>
            </a:r>
            <a:endParaRPr lang="es-MX" sz="1400" dirty="0"/>
          </a:p>
          <a:p>
            <a:pPr lvl="1"/>
            <a:r>
              <a:rPr lang="en-US" dirty="0" smtClean="0"/>
              <a:t>Discuss with the students how we know so much about Native American culture from so long ago. Art and folklore were examples of record keeping that was  passed on through generations and much history was shared by word of mouth. </a:t>
            </a:r>
          </a:p>
          <a:p>
            <a:pPr lvl="1"/>
            <a:r>
              <a:rPr lang="en-US" dirty="0" smtClean="0"/>
              <a:t>Ask students if they know anything about their family that has been passed on through years.</a:t>
            </a:r>
          </a:p>
          <a:p>
            <a:pPr lvl="1"/>
            <a:r>
              <a:rPr lang="en-US" dirty="0" smtClean="0"/>
              <a:t>Also talk about how stories and legends can change throughout time when they are never written down.</a:t>
            </a:r>
          </a:p>
          <a:p>
            <a:pPr lvl="2"/>
            <a:r>
              <a:rPr lang="en-US" dirty="0" smtClean="0"/>
              <a:t>Play a game of “Telephone” to demonstrate how these changes could occur.</a:t>
            </a:r>
            <a:endParaRPr lang="en-US" dirty="0"/>
          </a:p>
        </p:txBody>
      </p:sp>
    </p:spTree>
    <p:extLst>
      <p:ext uri="{BB962C8B-B14F-4D97-AF65-F5344CB8AC3E}">
        <p14:creationId xmlns:p14="http://schemas.microsoft.com/office/powerpoint/2010/main" val="4123732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English Language Arts</a:t>
            </a:r>
            <a:endParaRPr lang="en-US" dirty="0"/>
          </a:p>
        </p:txBody>
      </p:sp>
      <p:sp>
        <p:nvSpPr>
          <p:cNvPr id="3" name="Content Placeholder 2"/>
          <p:cNvSpPr>
            <a:spLocks noGrp="1"/>
          </p:cNvSpPr>
          <p:nvPr>
            <p:ph idx="1"/>
          </p:nvPr>
        </p:nvSpPr>
        <p:spPr>
          <a:xfrm>
            <a:off x="2589212" y="1352283"/>
            <a:ext cx="8915400" cy="5100032"/>
          </a:xfrm>
        </p:spPr>
        <p:txBody>
          <a:bodyPr>
            <a:normAutofit/>
          </a:bodyPr>
          <a:lstStyle/>
          <a:p>
            <a:pPr marL="342900" lvl="1" indent="-342900"/>
            <a:r>
              <a:rPr lang="en-US" b="1" dirty="0" smtClean="0"/>
              <a:t>2.RL.2</a:t>
            </a:r>
            <a:r>
              <a:rPr lang="en-US" dirty="0" smtClean="0"/>
              <a:t>-- </a:t>
            </a:r>
            <a:r>
              <a:rPr lang="en-US" dirty="0"/>
              <a:t>Recount stories, including fables and folktales from diverse cultures, and determine their central message, lesson, or </a:t>
            </a:r>
            <a:r>
              <a:rPr lang="en-US" dirty="0" smtClean="0"/>
              <a:t>moral</a:t>
            </a:r>
          </a:p>
          <a:p>
            <a:pPr marL="342900" lvl="1" indent="-342900"/>
            <a:r>
              <a:rPr lang="en-US" b="1" dirty="0" smtClean="0"/>
              <a:t>2.RL.3</a:t>
            </a:r>
            <a:r>
              <a:rPr lang="en-US" dirty="0" smtClean="0"/>
              <a:t>--Describe </a:t>
            </a:r>
            <a:r>
              <a:rPr lang="en-US" dirty="0"/>
              <a:t>how characters in a story respond to major events and challenges</a:t>
            </a:r>
            <a:endParaRPr lang="es-MX" dirty="0"/>
          </a:p>
          <a:p>
            <a:pPr marL="342900" lvl="1" indent="-342900"/>
            <a:r>
              <a:rPr lang="en-US" b="1" dirty="0" smtClean="0"/>
              <a:t>2.RL.6</a:t>
            </a:r>
            <a:r>
              <a:rPr lang="en-US" dirty="0" smtClean="0"/>
              <a:t>-- </a:t>
            </a:r>
            <a:r>
              <a:rPr lang="en-US" dirty="0"/>
              <a:t>Acknowledge differences in the points of view of characters, including by speaking in a different voice for each character when reading dialogue aloud</a:t>
            </a:r>
            <a:r>
              <a:rPr lang="en-US" dirty="0" smtClean="0"/>
              <a:t>.</a:t>
            </a:r>
            <a:endParaRPr lang="es-MX" dirty="0"/>
          </a:p>
          <a:p>
            <a:r>
              <a:rPr lang="en-US" dirty="0" smtClean="0"/>
              <a:t>We could read various stories based on Native American culture.</a:t>
            </a:r>
          </a:p>
          <a:p>
            <a:pPr lvl="1"/>
            <a:r>
              <a:rPr lang="en-US" dirty="0" smtClean="0"/>
              <a:t>“</a:t>
            </a:r>
            <a:r>
              <a:rPr lang="en-US" dirty="0"/>
              <a:t>A Boy Called Slow” by: Joseph </a:t>
            </a:r>
            <a:r>
              <a:rPr lang="en-US" dirty="0" err="1"/>
              <a:t>Bruchac</a:t>
            </a:r>
            <a:endParaRPr lang="es-MX" sz="1400" dirty="0"/>
          </a:p>
          <a:p>
            <a:pPr lvl="2"/>
            <a:r>
              <a:rPr lang="en-US" dirty="0"/>
              <a:t>Story of Sitting Bull’s childhood</a:t>
            </a:r>
            <a:endParaRPr lang="es-MX" sz="1200" dirty="0"/>
          </a:p>
          <a:p>
            <a:pPr lvl="1"/>
            <a:r>
              <a:rPr lang="en-US" dirty="0"/>
              <a:t>“</a:t>
            </a:r>
            <a:r>
              <a:rPr lang="en-US" dirty="0" err="1"/>
              <a:t>Heetunka’s</a:t>
            </a:r>
            <a:r>
              <a:rPr lang="en-US" dirty="0"/>
              <a:t> Harvest: A Tale of the Plains Indians” by: Jennifer Berry Jones</a:t>
            </a:r>
            <a:endParaRPr lang="es-MX" sz="1400" dirty="0"/>
          </a:p>
          <a:p>
            <a:pPr lvl="2"/>
            <a:r>
              <a:rPr lang="en-US" dirty="0"/>
              <a:t>Native American beliefs and values</a:t>
            </a:r>
            <a:endParaRPr lang="es-MX" sz="1200" dirty="0"/>
          </a:p>
          <a:p>
            <a:pPr lvl="1"/>
            <a:r>
              <a:rPr lang="en-US" dirty="0"/>
              <a:t>“Lewis and Clark: Explorers of the American West” by: Steven Kroll</a:t>
            </a:r>
            <a:endParaRPr lang="es-MX" sz="1400" dirty="0"/>
          </a:p>
          <a:p>
            <a:pPr lvl="2"/>
            <a:r>
              <a:rPr lang="en-US" dirty="0"/>
              <a:t>Lewis and Clark </a:t>
            </a:r>
            <a:r>
              <a:rPr lang="en-US" dirty="0" smtClean="0"/>
              <a:t>Expedition</a:t>
            </a:r>
          </a:p>
        </p:txBody>
      </p:sp>
    </p:spTree>
    <p:extLst>
      <p:ext uri="{BB962C8B-B14F-4D97-AF65-F5344CB8AC3E}">
        <p14:creationId xmlns:p14="http://schemas.microsoft.com/office/powerpoint/2010/main" val="1208617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en-US" dirty="0" smtClean="0"/>
              <a:t>English Language Arts (Continued)</a:t>
            </a:r>
            <a:endParaRPr lang="en-US" dirty="0"/>
          </a:p>
        </p:txBody>
      </p:sp>
      <p:sp>
        <p:nvSpPr>
          <p:cNvPr id="3" name="Content Placeholder 2"/>
          <p:cNvSpPr>
            <a:spLocks noGrp="1"/>
          </p:cNvSpPr>
          <p:nvPr>
            <p:ph idx="1"/>
          </p:nvPr>
        </p:nvSpPr>
        <p:spPr>
          <a:xfrm>
            <a:off x="2589212" y="1481070"/>
            <a:ext cx="8915400" cy="4430152"/>
          </a:xfrm>
        </p:spPr>
        <p:txBody>
          <a:bodyPr/>
          <a:lstStyle/>
          <a:p>
            <a:r>
              <a:rPr lang="en-US" dirty="0"/>
              <a:t>Students can be given a story to learn and retell in a circle to recreate the setting where folklore would </a:t>
            </a:r>
            <a:r>
              <a:rPr lang="en-US" dirty="0" smtClean="0"/>
              <a:t>have been </a:t>
            </a:r>
            <a:r>
              <a:rPr lang="en-US" dirty="0"/>
              <a:t>shared around a campfire.</a:t>
            </a:r>
          </a:p>
          <a:p>
            <a:r>
              <a:rPr lang="es-MX" dirty="0">
                <a:hlinkClick r:id="rId2"/>
              </a:rPr>
              <a:t>http://www.warpaths2peacepipes.com/native-american-stories/</a:t>
            </a:r>
            <a:endParaRPr lang="es-MX" dirty="0"/>
          </a:p>
          <a:p>
            <a:pPr lvl="1"/>
            <a:r>
              <a:rPr lang="en-US" dirty="0"/>
              <a:t>The above link leads to a site filled with traditional Native American stories. </a:t>
            </a:r>
          </a:p>
          <a:p>
            <a:pPr lvl="1"/>
            <a:r>
              <a:rPr lang="en-US" dirty="0"/>
              <a:t>These stories may be read by some students or summarized for those who read at a lower level.</a:t>
            </a:r>
          </a:p>
          <a:p>
            <a:pPr lvl="1"/>
            <a:r>
              <a:rPr lang="en-US" dirty="0"/>
              <a:t>Students could share their stories with an elbow partner before presenting to the class to ensure they are able to recall all of the important events in the stories.</a:t>
            </a:r>
          </a:p>
          <a:p>
            <a:endParaRPr lang="en-US" dirty="0"/>
          </a:p>
        </p:txBody>
      </p:sp>
    </p:spTree>
    <p:extLst>
      <p:ext uri="{BB962C8B-B14F-4D97-AF65-F5344CB8AC3E}">
        <p14:creationId xmlns:p14="http://schemas.microsoft.com/office/powerpoint/2010/main" val="2235655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96784" y="2110266"/>
            <a:ext cx="8915399" cy="1468800"/>
          </a:xfrm>
        </p:spPr>
        <p:txBody>
          <a:bodyPr>
            <a:normAutofit/>
          </a:bodyPr>
          <a:lstStyle/>
          <a:p>
            <a:pPr algn="ctr"/>
            <a:r>
              <a:rPr lang="en-US" sz="6000" dirty="0" smtClean="0"/>
              <a:t>Day 4</a:t>
            </a:r>
            <a:endParaRPr lang="en-US" sz="6000" dirty="0"/>
          </a:p>
        </p:txBody>
      </p:sp>
    </p:spTree>
    <p:extLst>
      <p:ext uri="{BB962C8B-B14F-4D97-AF65-F5344CB8AC3E}">
        <p14:creationId xmlns:p14="http://schemas.microsoft.com/office/powerpoint/2010/main" val="1748863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10"/>
            <a:ext cx="8911687" cy="831203"/>
          </a:xfrm>
        </p:spPr>
        <p:txBody>
          <a:bodyPr/>
          <a:lstStyle/>
          <a:p>
            <a:r>
              <a:rPr lang="en-US" dirty="0" smtClean="0"/>
              <a:t>½ Day</a:t>
            </a:r>
            <a:endParaRPr lang="en-US" dirty="0"/>
          </a:p>
        </p:txBody>
      </p:sp>
      <p:sp>
        <p:nvSpPr>
          <p:cNvPr id="5" name="Content Placeholder 4"/>
          <p:cNvSpPr>
            <a:spLocks noGrp="1"/>
          </p:cNvSpPr>
          <p:nvPr>
            <p:ph idx="1"/>
          </p:nvPr>
        </p:nvSpPr>
        <p:spPr>
          <a:xfrm>
            <a:off x="2589212" y="2133600"/>
            <a:ext cx="8915400" cy="2953555"/>
          </a:xfrm>
        </p:spPr>
        <p:txBody>
          <a:bodyPr>
            <a:normAutofit/>
          </a:bodyPr>
          <a:lstStyle/>
          <a:p>
            <a:r>
              <a:rPr lang="en-US" dirty="0" smtClean="0"/>
              <a:t>POW WOW</a:t>
            </a:r>
          </a:p>
          <a:p>
            <a:pPr lvl="1"/>
            <a:r>
              <a:rPr lang="en-US" dirty="0" smtClean="0"/>
              <a:t>Students will be given the opportunity to explore Native American handicrafts, dance</a:t>
            </a:r>
            <a:r>
              <a:rPr lang="en-US" dirty="0"/>
              <a:t> </a:t>
            </a:r>
            <a:r>
              <a:rPr lang="en-US" dirty="0" smtClean="0"/>
              <a:t>and music.</a:t>
            </a:r>
          </a:p>
          <a:p>
            <a:pPr lvl="1"/>
            <a:r>
              <a:rPr lang="en-US" dirty="0" smtClean="0"/>
              <a:t>Students will separate into small groups to discover the different venders.</a:t>
            </a:r>
          </a:p>
          <a:p>
            <a:pPr lvl="2"/>
            <a:r>
              <a:rPr lang="en-US" dirty="0" smtClean="0"/>
              <a:t>At these venders students will explore traditional Native American arts such as bead and leather work as well as traditional flute music. </a:t>
            </a:r>
          </a:p>
          <a:p>
            <a:pPr lvl="1"/>
            <a:r>
              <a:rPr lang="en-US" dirty="0" smtClean="0"/>
              <a:t>Students will reassemble as a large group to watch a few of the traditional dances. </a:t>
            </a:r>
            <a:endParaRPr lang="en-US" dirty="0"/>
          </a:p>
        </p:txBody>
      </p:sp>
    </p:spTree>
    <p:extLst>
      <p:ext uri="{BB962C8B-B14F-4D97-AF65-F5344CB8AC3E}">
        <p14:creationId xmlns:p14="http://schemas.microsoft.com/office/powerpoint/2010/main" val="3421697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r>
              <a:rPr lang="en-US" dirty="0" smtClean="0"/>
              <a:t>Dance/Gym</a:t>
            </a:r>
            <a:endParaRPr lang="en-US" dirty="0"/>
          </a:p>
        </p:txBody>
      </p:sp>
      <p:sp>
        <p:nvSpPr>
          <p:cNvPr id="3" name="Content Placeholder 2"/>
          <p:cNvSpPr>
            <a:spLocks noGrp="1"/>
          </p:cNvSpPr>
          <p:nvPr>
            <p:ph idx="1"/>
          </p:nvPr>
        </p:nvSpPr>
        <p:spPr>
          <a:xfrm>
            <a:off x="2589212" y="1416675"/>
            <a:ext cx="8915400" cy="4906851"/>
          </a:xfrm>
        </p:spPr>
        <p:txBody>
          <a:bodyPr>
            <a:normAutofit/>
          </a:bodyPr>
          <a:lstStyle/>
          <a:p>
            <a:r>
              <a:rPr lang="en-US" b="1" dirty="0" smtClean="0"/>
              <a:t>4.3.1</a:t>
            </a:r>
            <a:r>
              <a:rPr lang="en-US" dirty="0" smtClean="0"/>
              <a:t> Communicate ideas using movement.</a:t>
            </a:r>
            <a:endParaRPr lang="es-MX" dirty="0" smtClean="0"/>
          </a:p>
          <a:p>
            <a:r>
              <a:rPr lang="en-US" b="1" dirty="0" smtClean="0"/>
              <a:t>4.4.2</a:t>
            </a:r>
            <a:r>
              <a:rPr lang="en-US" dirty="0" smtClean="0"/>
              <a:t> Understand how various dance styles are similar to and different from one another. </a:t>
            </a:r>
            <a:endParaRPr lang="es-MX" dirty="0" smtClean="0"/>
          </a:p>
          <a:p>
            <a:r>
              <a:rPr lang="en-US" b="1" dirty="0" smtClean="0"/>
              <a:t>4.5.1</a:t>
            </a:r>
            <a:r>
              <a:rPr lang="en-US" dirty="0" smtClean="0"/>
              <a:t> Know the characteristics of multicultural dance forms. </a:t>
            </a:r>
            <a:endParaRPr lang="es-MX" dirty="0" smtClean="0"/>
          </a:p>
          <a:p>
            <a:r>
              <a:rPr lang="en-US" b="1" dirty="0" smtClean="0"/>
              <a:t>4.5.2</a:t>
            </a:r>
            <a:r>
              <a:rPr lang="en-US" dirty="0" smtClean="0"/>
              <a:t> Understand the role and purpose of dance in various cultures. </a:t>
            </a:r>
            <a:endParaRPr lang="es-MX" dirty="0" smtClean="0"/>
          </a:p>
          <a:p>
            <a:r>
              <a:rPr lang="en-US" b="1" dirty="0" smtClean="0"/>
              <a:t>4.5.5</a:t>
            </a:r>
            <a:r>
              <a:rPr lang="en-US" dirty="0" smtClean="0"/>
              <a:t> Know dances unique to local geographic regions.</a:t>
            </a:r>
            <a:endParaRPr lang="es-MX" dirty="0" smtClean="0"/>
          </a:p>
          <a:p>
            <a:pPr lvl="1"/>
            <a:r>
              <a:rPr lang="en-US" dirty="0" smtClean="0"/>
              <a:t>Students will watch dances by different tribes and upon returning to the school we will talk about similarities and differences. </a:t>
            </a:r>
          </a:p>
          <a:p>
            <a:pPr lvl="1"/>
            <a:r>
              <a:rPr lang="en-US" dirty="0" smtClean="0"/>
              <a:t>We can watch videos of various dances to remind students and help them see similarities and differences between the traditional daces of tribes from around the country.</a:t>
            </a:r>
          </a:p>
          <a:p>
            <a:pPr lvl="1"/>
            <a:r>
              <a:rPr lang="en-US" dirty="0" smtClean="0"/>
              <a:t>This exercise should show students that not all Native Americans are the same and that so much of the way people are is influenced by how and where they grow up.</a:t>
            </a:r>
            <a:endParaRPr lang="en-US" dirty="0"/>
          </a:p>
        </p:txBody>
      </p:sp>
    </p:spTree>
    <p:extLst>
      <p:ext uri="{BB962C8B-B14F-4D97-AF65-F5344CB8AC3E}">
        <p14:creationId xmlns:p14="http://schemas.microsoft.com/office/powerpoint/2010/main" val="58758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This unit was planned around a set of Second Grade standards.</a:t>
            </a:r>
          </a:p>
          <a:p>
            <a:r>
              <a:rPr lang="en-US" dirty="0" smtClean="0"/>
              <a:t>I hope to create a cultural experience that is not only engaging but also as authentic as possible by involving students personally in many aspects of the Native American culture and incorporating reliable local speakers and experiences.</a:t>
            </a:r>
          </a:p>
          <a:p>
            <a:r>
              <a:rPr lang="en-US" dirty="0" smtClean="0"/>
              <a:t>While this PowerPoint is labeled in a manner of days, I do not believe that one day is enough to cover many of these standards. Rather, this setup best illustrates which order I believe would be most beneficial to teach this material. This is also why some “days” seem to be overextended with many content areas while others show only one or two content areas. Obviously other content would be taught in conjunction with this material but may not correlate directly to Native American culture.</a:t>
            </a:r>
            <a:endParaRPr lang="en-US" dirty="0"/>
          </a:p>
        </p:txBody>
      </p:sp>
    </p:spTree>
    <p:extLst>
      <p:ext uri="{BB962C8B-B14F-4D97-AF65-F5344CB8AC3E}">
        <p14:creationId xmlns:p14="http://schemas.microsoft.com/office/powerpoint/2010/main" val="47497791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r>
              <a:rPr lang="en-US" dirty="0" smtClean="0"/>
              <a:t>Music</a:t>
            </a:r>
            <a:endParaRPr lang="en-US" dirty="0"/>
          </a:p>
        </p:txBody>
      </p:sp>
      <p:sp>
        <p:nvSpPr>
          <p:cNvPr id="3" name="Content Placeholder 2"/>
          <p:cNvSpPr>
            <a:spLocks noGrp="1"/>
          </p:cNvSpPr>
          <p:nvPr>
            <p:ph idx="1"/>
          </p:nvPr>
        </p:nvSpPr>
        <p:spPr>
          <a:xfrm>
            <a:off x="2589212" y="1390918"/>
            <a:ext cx="8915400" cy="4520304"/>
          </a:xfrm>
        </p:spPr>
        <p:txBody>
          <a:bodyPr/>
          <a:lstStyle/>
          <a:p>
            <a:r>
              <a:rPr lang="en-US" b="1" dirty="0"/>
              <a:t>4.6.2</a:t>
            </a:r>
            <a:r>
              <a:rPr lang="en-US" dirty="0"/>
              <a:t> Know a variety of musical styles* representing diverse cultures.</a:t>
            </a:r>
            <a:endParaRPr lang="es-MX" dirty="0"/>
          </a:p>
          <a:p>
            <a:r>
              <a:rPr lang="en-US" b="1" dirty="0"/>
              <a:t>4.6.4</a:t>
            </a:r>
            <a:r>
              <a:rPr lang="en-US" dirty="0"/>
              <a:t> Know the sounds of a variety of instruments and voices from various cultures. </a:t>
            </a:r>
            <a:endParaRPr lang="es-MX" dirty="0"/>
          </a:p>
          <a:p>
            <a:r>
              <a:rPr lang="en-US" b="1" dirty="0"/>
              <a:t>4.6.5</a:t>
            </a:r>
            <a:r>
              <a:rPr lang="en-US" dirty="0"/>
              <a:t> Understand the relationship between music and </a:t>
            </a:r>
            <a:r>
              <a:rPr lang="en-US" dirty="0" smtClean="0"/>
              <a:t>movement</a:t>
            </a:r>
          </a:p>
          <a:p>
            <a:pPr marL="342900" lvl="1" indent="-342900"/>
            <a:r>
              <a:rPr lang="en-US" sz="1800" b="1" dirty="0"/>
              <a:t>4.9.5</a:t>
            </a:r>
            <a:r>
              <a:rPr lang="en-US" sz="1800" dirty="0"/>
              <a:t> Understand the role of musicians in various music settings and cultures</a:t>
            </a:r>
            <a:endParaRPr lang="es-MX" sz="1800" dirty="0"/>
          </a:p>
          <a:p>
            <a:pPr lvl="1"/>
            <a:r>
              <a:rPr lang="en-US" dirty="0" smtClean="0"/>
              <a:t>Students will hear the traditional music from a variety of Native American tribes and not only compare those pieces of music to one another but also to the movements in the dances that accompany them. Students will hear traditional vocal songs, drumming rhythms, and flute music</a:t>
            </a:r>
            <a:r>
              <a:rPr lang="en-US" dirty="0"/>
              <a:t>.</a:t>
            </a:r>
            <a:endParaRPr lang="en-US" dirty="0" smtClean="0"/>
          </a:p>
        </p:txBody>
      </p:sp>
    </p:spTree>
    <p:extLst>
      <p:ext uri="{BB962C8B-B14F-4D97-AF65-F5344CB8AC3E}">
        <p14:creationId xmlns:p14="http://schemas.microsoft.com/office/powerpoint/2010/main" val="91973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r>
              <a:rPr lang="en-US" dirty="0" smtClean="0"/>
              <a:t>Art</a:t>
            </a:r>
            <a:endParaRPr lang="en-US" dirty="0"/>
          </a:p>
        </p:txBody>
      </p:sp>
      <p:sp>
        <p:nvSpPr>
          <p:cNvPr id="3" name="Content Placeholder 2"/>
          <p:cNvSpPr>
            <a:spLocks noGrp="1"/>
          </p:cNvSpPr>
          <p:nvPr>
            <p:ph idx="1"/>
          </p:nvPr>
        </p:nvSpPr>
        <p:spPr>
          <a:xfrm>
            <a:off x="2589212" y="1339403"/>
            <a:ext cx="8915400" cy="4571819"/>
          </a:xfrm>
        </p:spPr>
        <p:txBody>
          <a:bodyPr/>
          <a:lstStyle/>
          <a:p>
            <a:pPr marL="342900" lvl="1" indent="-342900"/>
            <a:r>
              <a:rPr lang="en-US" sz="1800" b="1" dirty="0"/>
              <a:t>4.1.5</a:t>
            </a:r>
            <a:r>
              <a:rPr lang="en-US" sz="1800" dirty="0"/>
              <a:t> Know how different visual art media*, techniques*, and processes* are used to communicate ideas, experience, and stories. </a:t>
            </a:r>
          </a:p>
          <a:p>
            <a:pPr marL="342900" lvl="1" indent="-342900"/>
            <a:r>
              <a:rPr lang="en-US" sz="1800" b="1" dirty="0"/>
              <a:t>4.5.1</a:t>
            </a:r>
            <a:r>
              <a:rPr lang="en-US" sz="1800" dirty="0"/>
              <a:t> Know various purposes for creating works of art.</a:t>
            </a:r>
            <a:endParaRPr lang="es-MX" sz="1800" dirty="0"/>
          </a:p>
          <a:p>
            <a:pPr marL="742950" lvl="2" indent="-342900"/>
            <a:r>
              <a:rPr lang="en-US" sz="1600" dirty="0" smtClean="0"/>
              <a:t>Students can compare the art they saw at the Pow Wow to the art we look at in class and perhaps even art exhibited at the Heritage Center.</a:t>
            </a:r>
          </a:p>
          <a:p>
            <a:pPr marL="1200150" lvl="3" indent="-342900"/>
            <a:r>
              <a:rPr lang="en-US" sz="1400" dirty="0" smtClean="0"/>
              <a:t>If unable to take a field trip to the Heritage Center, the teacher could give extra credit opportunities to students who visit the Heritage Center and report back to their classmates on some of the things they experienced there regarding Native American culture and history. </a:t>
            </a:r>
          </a:p>
          <a:p>
            <a:pPr marL="742950" lvl="2" indent="-342900"/>
            <a:r>
              <a:rPr lang="en-US" sz="1600" dirty="0" smtClean="0"/>
              <a:t>Students could also take some of the symbols used in traditional Native American art to tell their own personal stories. Then, students could exchange their art with a partner and see if the other person is able to decipher the meaning based on their knowledge of symbols.</a:t>
            </a:r>
            <a:endParaRPr lang="en-US" sz="1600" dirty="0"/>
          </a:p>
        </p:txBody>
      </p:sp>
    </p:spTree>
    <p:extLst>
      <p:ext uri="{BB962C8B-B14F-4D97-AF65-F5344CB8AC3E}">
        <p14:creationId xmlns:p14="http://schemas.microsoft.com/office/powerpoint/2010/main" val="284888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299" y="2058750"/>
            <a:ext cx="8915399" cy="1468800"/>
          </a:xfrm>
        </p:spPr>
        <p:txBody>
          <a:bodyPr>
            <a:normAutofit/>
          </a:bodyPr>
          <a:lstStyle/>
          <a:p>
            <a:pPr algn="ctr"/>
            <a:r>
              <a:rPr lang="en-US" sz="6000" dirty="0" smtClean="0"/>
              <a:t>Day 5</a:t>
            </a:r>
            <a:endParaRPr lang="en-US" sz="6000" dirty="0"/>
          </a:p>
        </p:txBody>
      </p:sp>
    </p:spTree>
    <p:extLst>
      <p:ext uri="{BB962C8B-B14F-4D97-AF65-F5344CB8AC3E}">
        <p14:creationId xmlns:p14="http://schemas.microsoft.com/office/powerpoint/2010/main" val="1819291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Dance/Gym</a:t>
            </a:r>
            <a:endParaRPr lang="en-US" dirty="0"/>
          </a:p>
        </p:txBody>
      </p:sp>
      <p:sp>
        <p:nvSpPr>
          <p:cNvPr id="3" name="Content Placeholder 2"/>
          <p:cNvSpPr>
            <a:spLocks noGrp="1"/>
          </p:cNvSpPr>
          <p:nvPr>
            <p:ph idx="1"/>
          </p:nvPr>
        </p:nvSpPr>
        <p:spPr>
          <a:xfrm>
            <a:off x="2589212" y="1468192"/>
            <a:ext cx="8915400" cy="4443030"/>
          </a:xfrm>
        </p:spPr>
        <p:txBody>
          <a:bodyPr/>
          <a:lstStyle/>
          <a:p>
            <a:r>
              <a:rPr lang="en-US" b="1" dirty="0"/>
              <a:t>4.1.5</a:t>
            </a:r>
            <a:r>
              <a:rPr lang="en-US" dirty="0"/>
              <a:t> Move to a rhythmic accompaniment and respond to changes in tempo*.</a:t>
            </a:r>
            <a:endParaRPr lang="es-MX" dirty="0"/>
          </a:p>
          <a:p>
            <a:r>
              <a:rPr lang="en-US" b="1" dirty="0"/>
              <a:t>4.1.8</a:t>
            </a:r>
            <a:r>
              <a:rPr lang="en-US" dirty="0"/>
              <a:t> Use kinesthetic* awareness, concentration, and focus in performing movement skills. </a:t>
            </a:r>
            <a:endParaRPr lang="es-MX" dirty="0"/>
          </a:p>
          <a:p>
            <a:pPr lvl="1"/>
            <a:r>
              <a:rPr lang="en-US" dirty="0" smtClean="0"/>
              <a:t>Students will demonstrate their understanding of traditional Native American dance as we invite one of the dancers from United Tribes Technical College to teach students during their hour of gym.</a:t>
            </a:r>
            <a:endParaRPr lang="en-US" dirty="0"/>
          </a:p>
        </p:txBody>
      </p:sp>
    </p:spTree>
    <p:extLst>
      <p:ext uri="{BB962C8B-B14F-4D97-AF65-F5344CB8AC3E}">
        <p14:creationId xmlns:p14="http://schemas.microsoft.com/office/powerpoint/2010/main" val="2090141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English Language Arts</a:t>
            </a:r>
            <a:endParaRPr lang="en-US" dirty="0"/>
          </a:p>
        </p:txBody>
      </p:sp>
      <p:sp>
        <p:nvSpPr>
          <p:cNvPr id="3" name="Content Placeholder 2"/>
          <p:cNvSpPr>
            <a:spLocks noGrp="1"/>
          </p:cNvSpPr>
          <p:nvPr>
            <p:ph idx="1"/>
          </p:nvPr>
        </p:nvSpPr>
        <p:spPr>
          <a:xfrm>
            <a:off x="2589212" y="1455313"/>
            <a:ext cx="8915400" cy="4455909"/>
          </a:xfrm>
        </p:spPr>
        <p:txBody>
          <a:bodyPr/>
          <a:lstStyle/>
          <a:p>
            <a:pPr marL="342900" lvl="1" indent="-342900"/>
            <a:r>
              <a:rPr lang="en-US" b="1" dirty="0"/>
              <a:t>2.RL.9</a:t>
            </a:r>
            <a:r>
              <a:rPr lang="en-US" dirty="0"/>
              <a:t> Compare and contrast two or more versions of the same story (e.g., Cinderella stories) by different authors or from different cultures</a:t>
            </a:r>
            <a:endParaRPr lang="es-MX" sz="1400" dirty="0"/>
          </a:p>
          <a:p>
            <a:pPr lvl="1"/>
            <a:r>
              <a:rPr lang="en-US" dirty="0" smtClean="0"/>
              <a:t>Continuing with the idea that many cultures pass folklore through many generations, students will read similar stories from different cultures. Students will engage in a grand conversation about how people so far apart can share similar perspectives and have similar stories in their cultures.</a:t>
            </a:r>
          </a:p>
          <a:p>
            <a:pPr lvl="1"/>
            <a:r>
              <a:rPr lang="en-US" dirty="0" smtClean="0"/>
              <a:t>This activity could be done in pairs for those who struggle with reading and presenting skills. Students could partner read each story and then inform one other group next to them about what they read before presenting in a Grand Conversation.</a:t>
            </a:r>
          </a:p>
          <a:p>
            <a:pPr lvl="1"/>
            <a:r>
              <a:rPr lang="en-US" dirty="0" smtClean="0"/>
              <a:t>By having many groups read different stories, all students should get the opportunity to participate in the grand conversation. Having students read two examples of similar folklore helps to unify the conversation under a common theme.</a:t>
            </a:r>
          </a:p>
          <a:p>
            <a:pPr lvl="1"/>
            <a:endParaRPr lang="en-US" dirty="0"/>
          </a:p>
        </p:txBody>
      </p:sp>
    </p:spTree>
    <p:extLst>
      <p:ext uri="{BB962C8B-B14F-4D97-AF65-F5344CB8AC3E}">
        <p14:creationId xmlns:p14="http://schemas.microsoft.com/office/powerpoint/2010/main" val="3140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r>
              <a:rPr lang="en-US" dirty="0" smtClean="0"/>
              <a:t>Social Studies</a:t>
            </a:r>
            <a:endParaRPr lang="en-US" dirty="0"/>
          </a:p>
        </p:txBody>
      </p:sp>
      <p:sp>
        <p:nvSpPr>
          <p:cNvPr id="3" name="Content Placeholder 2"/>
          <p:cNvSpPr>
            <a:spLocks noGrp="1"/>
          </p:cNvSpPr>
          <p:nvPr>
            <p:ph idx="1"/>
          </p:nvPr>
        </p:nvSpPr>
        <p:spPr>
          <a:xfrm>
            <a:off x="2589212" y="1429555"/>
            <a:ext cx="8915400" cy="4481667"/>
          </a:xfrm>
        </p:spPr>
        <p:txBody>
          <a:bodyPr/>
          <a:lstStyle/>
          <a:p>
            <a:r>
              <a:rPr lang="en-US" dirty="0" smtClean="0"/>
              <a:t>Introduce students to the different tribes native to the United States.</a:t>
            </a:r>
          </a:p>
          <a:p>
            <a:r>
              <a:rPr lang="en-US" dirty="0" smtClean="0"/>
              <a:t>Students will work in groups on a research project and presentation about a given tribe. </a:t>
            </a:r>
          </a:p>
          <a:p>
            <a:pPr lvl="1"/>
            <a:r>
              <a:rPr lang="en-US" dirty="0" smtClean="0"/>
              <a:t>Students will inform their classmates:</a:t>
            </a:r>
          </a:p>
          <a:p>
            <a:pPr lvl="2"/>
            <a:r>
              <a:rPr lang="en-US" dirty="0" smtClean="0"/>
              <a:t>Where their tribe primarily lived</a:t>
            </a:r>
          </a:p>
          <a:p>
            <a:pPr lvl="2"/>
            <a:r>
              <a:rPr lang="en-US" dirty="0" smtClean="0"/>
              <a:t>What types of homes they lived in</a:t>
            </a:r>
          </a:p>
          <a:p>
            <a:pPr lvl="2"/>
            <a:r>
              <a:rPr lang="en-US" dirty="0" smtClean="0"/>
              <a:t>What they ate</a:t>
            </a:r>
          </a:p>
          <a:p>
            <a:pPr lvl="3"/>
            <a:r>
              <a:rPr lang="en-US" dirty="0" smtClean="0"/>
              <a:t>Hunters? Gatherers? Farmers?</a:t>
            </a:r>
          </a:p>
          <a:p>
            <a:pPr lvl="2"/>
            <a:r>
              <a:rPr lang="en-US" dirty="0" smtClean="0"/>
              <a:t>How they looked</a:t>
            </a:r>
          </a:p>
          <a:p>
            <a:pPr lvl="3"/>
            <a:r>
              <a:rPr lang="en-US" dirty="0" smtClean="0"/>
              <a:t>Headdresses? Loin Cloths? Piercings? </a:t>
            </a:r>
          </a:p>
          <a:p>
            <a:pPr lvl="1"/>
            <a:r>
              <a:rPr lang="en-US" dirty="0" smtClean="0"/>
              <a:t>These are just a few examples of the information that could be included in the group reports and presentations.</a:t>
            </a:r>
          </a:p>
          <a:p>
            <a:pPr lvl="2"/>
            <a:endParaRPr lang="en-US" dirty="0"/>
          </a:p>
        </p:txBody>
      </p:sp>
    </p:spTree>
    <p:extLst>
      <p:ext uri="{BB962C8B-B14F-4D97-AF65-F5344CB8AC3E}">
        <p14:creationId xmlns:p14="http://schemas.microsoft.com/office/powerpoint/2010/main" val="3957018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1203"/>
          </a:xfrm>
        </p:spPr>
        <p:txBody>
          <a:bodyPr/>
          <a:lstStyle/>
          <a:p>
            <a:r>
              <a:rPr lang="en-US" dirty="0" smtClean="0"/>
              <a:t>English Language Arts</a:t>
            </a:r>
            <a:endParaRPr lang="en-US" dirty="0"/>
          </a:p>
        </p:txBody>
      </p:sp>
      <p:sp>
        <p:nvSpPr>
          <p:cNvPr id="3" name="Content Placeholder 2"/>
          <p:cNvSpPr>
            <a:spLocks noGrp="1"/>
          </p:cNvSpPr>
          <p:nvPr>
            <p:ph idx="1"/>
          </p:nvPr>
        </p:nvSpPr>
        <p:spPr>
          <a:xfrm>
            <a:off x="2589212" y="1455313"/>
            <a:ext cx="8915400" cy="4455909"/>
          </a:xfrm>
        </p:spPr>
        <p:txBody>
          <a:bodyPr/>
          <a:lstStyle/>
          <a:p>
            <a:pPr marL="342900" lvl="1" indent="-342900"/>
            <a:r>
              <a:rPr lang="en-US" b="1" dirty="0"/>
              <a:t>2.W.7</a:t>
            </a:r>
            <a:r>
              <a:rPr lang="en-US" dirty="0"/>
              <a:t> Participate in shared research and writing projects (e.g., read a number of books on a single topic to produce a report; record science observations)</a:t>
            </a:r>
            <a:endParaRPr lang="es-MX" sz="1400" dirty="0"/>
          </a:p>
          <a:p>
            <a:pPr lvl="1"/>
            <a:r>
              <a:rPr lang="en-US" dirty="0" smtClean="0"/>
              <a:t>Students will be allowed to research their tribes by using books from class, library books, and pre-selected websites.</a:t>
            </a:r>
          </a:p>
          <a:p>
            <a:pPr lvl="1"/>
            <a:r>
              <a:rPr lang="en-US" dirty="0" smtClean="0"/>
              <a:t>Groups will be assigned and each student will be responsible for their own part of the presentation.</a:t>
            </a:r>
          </a:p>
          <a:p>
            <a:pPr lvl="2"/>
            <a:r>
              <a:rPr lang="en-US" dirty="0" smtClean="0"/>
              <a:t>The teacher can assign parts to students based on their personal abilities.</a:t>
            </a:r>
          </a:p>
          <a:p>
            <a:pPr lvl="1"/>
            <a:r>
              <a:rPr lang="en-US" dirty="0" smtClean="0"/>
              <a:t>Groups will present their research projects after a few days of research, writing, and editing. </a:t>
            </a:r>
          </a:p>
          <a:p>
            <a:pPr lvl="1"/>
            <a:r>
              <a:rPr lang="en-US" dirty="0" smtClean="0"/>
              <a:t>The writing will be graded using the 6+1 Writing Traits Rubric.</a:t>
            </a:r>
          </a:p>
          <a:p>
            <a:pPr lvl="1"/>
            <a:r>
              <a:rPr lang="en-US" dirty="0" smtClean="0"/>
              <a:t>Student presentation will be graded independently on clarity, grammar, and accuracy of  information.</a:t>
            </a:r>
            <a:endParaRPr lang="en-US" dirty="0"/>
          </a:p>
        </p:txBody>
      </p:sp>
    </p:spTree>
    <p:extLst>
      <p:ext uri="{BB962C8B-B14F-4D97-AF65-F5344CB8AC3E}">
        <p14:creationId xmlns:p14="http://schemas.microsoft.com/office/powerpoint/2010/main" val="240182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Science</a:t>
            </a:r>
            <a:endParaRPr lang="en-US" dirty="0"/>
          </a:p>
        </p:txBody>
      </p:sp>
      <p:sp>
        <p:nvSpPr>
          <p:cNvPr id="3" name="Content Placeholder 2"/>
          <p:cNvSpPr>
            <a:spLocks noGrp="1"/>
          </p:cNvSpPr>
          <p:nvPr>
            <p:ph idx="1"/>
          </p:nvPr>
        </p:nvSpPr>
        <p:spPr>
          <a:xfrm>
            <a:off x="2589212" y="1352282"/>
            <a:ext cx="8915400" cy="4958366"/>
          </a:xfrm>
        </p:spPr>
        <p:txBody>
          <a:bodyPr/>
          <a:lstStyle/>
          <a:p>
            <a:pPr marL="342900" lvl="1" indent="-342900"/>
            <a:r>
              <a:rPr lang="en-US" b="1" dirty="0"/>
              <a:t>2-PS1-2. </a:t>
            </a:r>
            <a:r>
              <a:rPr lang="en-US" dirty="0"/>
              <a:t>Analyze data obtained from testing different materials to determine which materials have the properties that are best suited for an intended purpose.*</a:t>
            </a:r>
            <a:endParaRPr lang="es-MX" sz="1400" dirty="0"/>
          </a:p>
          <a:p>
            <a:pPr lvl="1"/>
            <a:r>
              <a:rPr lang="en-US" dirty="0" smtClean="0"/>
              <a:t>Students will put themselves in the shoes of an early Native American by testing a variety of materials to see which will work best for certain purposes.</a:t>
            </a:r>
          </a:p>
          <a:p>
            <a:pPr lvl="2"/>
            <a:r>
              <a:rPr lang="en-US" dirty="0" smtClean="0"/>
              <a:t>What makes the best boat?</a:t>
            </a:r>
          </a:p>
          <a:p>
            <a:pPr lvl="2"/>
            <a:r>
              <a:rPr lang="en-US" dirty="0" smtClean="0"/>
              <a:t>What makes the best bowl?</a:t>
            </a:r>
          </a:p>
          <a:p>
            <a:pPr lvl="2"/>
            <a:r>
              <a:rPr lang="en-US" dirty="0" smtClean="0"/>
              <a:t>What makes the best hunting tool?</a:t>
            </a:r>
          </a:p>
          <a:p>
            <a:pPr lvl="2"/>
            <a:r>
              <a:rPr lang="en-US" dirty="0" smtClean="0"/>
              <a:t>What makes the best shelter?</a:t>
            </a:r>
          </a:p>
          <a:p>
            <a:pPr lvl="2"/>
            <a:r>
              <a:rPr lang="en-US" dirty="0" smtClean="0"/>
              <a:t>What makes the best clothing?</a:t>
            </a:r>
          </a:p>
          <a:p>
            <a:pPr lvl="1"/>
            <a:r>
              <a:rPr lang="en-US" dirty="0" smtClean="0"/>
              <a:t>Students can experiment with:</a:t>
            </a:r>
          </a:p>
          <a:p>
            <a:pPr lvl="2"/>
            <a:r>
              <a:rPr lang="en-US" dirty="0" smtClean="0"/>
              <a:t>Wood</a:t>
            </a:r>
          </a:p>
          <a:p>
            <a:pPr lvl="2"/>
            <a:r>
              <a:rPr lang="en-US" dirty="0" smtClean="0"/>
              <a:t>Leather</a:t>
            </a:r>
          </a:p>
          <a:p>
            <a:pPr lvl="2"/>
            <a:r>
              <a:rPr lang="en-US" dirty="0" smtClean="0"/>
              <a:t>Stones</a:t>
            </a:r>
          </a:p>
          <a:p>
            <a:pPr lvl="2"/>
            <a:r>
              <a:rPr lang="en-US" dirty="0" smtClean="0"/>
              <a:t>Etc.</a:t>
            </a:r>
          </a:p>
          <a:p>
            <a:pPr lvl="2"/>
            <a:endParaRPr lang="en-US" dirty="0" smtClean="0"/>
          </a:p>
        </p:txBody>
      </p:sp>
    </p:spTree>
    <p:extLst>
      <p:ext uri="{BB962C8B-B14F-4D97-AF65-F5344CB8AC3E}">
        <p14:creationId xmlns:p14="http://schemas.microsoft.com/office/powerpoint/2010/main" val="415076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r>
              <a:rPr lang="en-US" dirty="0" smtClean="0"/>
              <a:t>Mathematics</a:t>
            </a:r>
            <a:endParaRPr lang="en-US" dirty="0"/>
          </a:p>
        </p:txBody>
      </p:sp>
      <p:sp>
        <p:nvSpPr>
          <p:cNvPr id="3" name="Content Placeholder 2"/>
          <p:cNvSpPr>
            <a:spLocks noGrp="1"/>
          </p:cNvSpPr>
          <p:nvPr>
            <p:ph idx="1"/>
          </p:nvPr>
        </p:nvSpPr>
        <p:spPr>
          <a:xfrm>
            <a:off x="2589212" y="1378039"/>
            <a:ext cx="8915400" cy="4533183"/>
          </a:xfrm>
        </p:spPr>
        <p:txBody>
          <a:bodyPr/>
          <a:lstStyle/>
          <a:p>
            <a:pPr marL="342900" lvl="1" indent="-342900"/>
            <a:r>
              <a:rPr lang="en-US" b="1" dirty="0" smtClean="0"/>
              <a:t>2.MD.1</a:t>
            </a:r>
            <a:r>
              <a:rPr lang="en-US" dirty="0"/>
              <a:t> </a:t>
            </a:r>
            <a:r>
              <a:rPr lang="en-US" dirty="0" smtClean="0"/>
              <a:t> </a:t>
            </a:r>
            <a:r>
              <a:rPr lang="en-US" dirty="0"/>
              <a:t>Measure the length of an object by selecting and using appropriate tools such as rulers, yardsticks, meter sticks, and measuring tapes.</a:t>
            </a:r>
            <a:endParaRPr lang="es-MX" sz="1400" dirty="0"/>
          </a:p>
          <a:p>
            <a:pPr lvl="1"/>
            <a:r>
              <a:rPr lang="en-US" dirty="0" smtClean="0"/>
              <a:t>The teacher will bring in replicas of Native American artifacts for the students to measure using rulers, measuring tapes, etc. </a:t>
            </a:r>
          </a:p>
          <a:p>
            <a:pPr lvl="1"/>
            <a:r>
              <a:rPr lang="en-US" dirty="0" smtClean="0"/>
              <a:t>This activity gives the students the opportunity to see if their ideas of which materials best fit certain purposes compare with what the Native Americans actually  used.</a:t>
            </a:r>
            <a:endParaRPr lang="en-US" dirty="0"/>
          </a:p>
        </p:txBody>
      </p:sp>
    </p:spTree>
    <p:extLst>
      <p:ext uri="{BB962C8B-B14F-4D97-AF65-F5344CB8AC3E}">
        <p14:creationId xmlns:p14="http://schemas.microsoft.com/office/powerpoint/2010/main" val="574914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39207" y="2136024"/>
            <a:ext cx="8915399" cy="1468800"/>
          </a:xfrm>
        </p:spPr>
        <p:txBody>
          <a:bodyPr>
            <a:normAutofit/>
          </a:bodyPr>
          <a:lstStyle/>
          <a:p>
            <a:pPr algn="ctr"/>
            <a:r>
              <a:rPr lang="en-US" sz="6000" dirty="0" smtClean="0"/>
              <a:t>Day 6</a:t>
            </a:r>
            <a:endParaRPr lang="en-US" sz="6000" dirty="0"/>
          </a:p>
        </p:txBody>
      </p:sp>
    </p:spTree>
    <p:extLst>
      <p:ext uri="{BB962C8B-B14F-4D97-AF65-F5344CB8AC3E}">
        <p14:creationId xmlns:p14="http://schemas.microsoft.com/office/powerpoint/2010/main" val="110344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I would use to prepare myself to teach this unit.</a:t>
            </a:r>
            <a:endParaRPr lang="en-US" dirty="0"/>
          </a:p>
        </p:txBody>
      </p:sp>
      <p:sp>
        <p:nvSpPr>
          <p:cNvPr id="3" name="Content Placeholder 2"/>
          <p:cNvSpPr>
            <a:spLocks noGrp="1"/>
          </p:cNvSpPr>
          <p:nvPr>
            <p:ph idx="1"/>
          </p:nvPr>
        </p:nvSpPr>
        <p:spPr>
          <a:xfrm>
            <a:off x="2589212" y="1778001"/>
            <a:ext cx="8915400" cy="4591688"/>
          </a:xfrm>
        </p:spPr>
        <p:txBody>
          <a:bodyPr>
            <a:normAutofit fontScale="85000" lnSpcReduction="20000"/>
          </a:bodyPr>
          <a:lstStyle/>
          <a:p>
            <a:r>
              <a:rPr lang="en-US" dirty="0">
                <a:hlinkClick r:id="rId2"/>
              </a:rPr>
              <a:t>http://</a:t>
            </a:r>
            <a:r>
              <a:rPr lang="en-US" dirty="0" smtClean="0">
                <a:hlinkClick r:id="rId2"/>
              </a:rPr>
              <a:t>www.history.com/topics/native-american-history/native-american-cultures</a:t>
            </a:r>
            <a:endParaRPr lang="en-US" dirty="0" smtClean="0"/>
          </a:p>
          <a:p>
            <a:r>
              <a:rPr lang="en-US" dirty="0">
                <a:hlinkClick r:id="rId3"/>
              </a:rPr>
              <a:t>http://</a:t>
            </a:r>
            <a:r>
              <a:rPr lang="en-US" dirty="0" smtClean="0">
                <a:hlinkClick r:id="rId3"/>
              </a:rPr>
              <a:t>www.history.com/topics/native-american-history</a:t>
            </a:r>
            <a:endParaRPr lang="en-US" dirty="0" smtClean="0"/>
          </a:p>
          <a:p>
            <a:r>
              <a:rPr lang="en-US" dirty="0">
                <a:hlinkClick r:id="rId4"/>
              </a:rPr>
              <a:t>http://</a:t>
            </a:r>
            <a:r>
              <a:rPr lang="en-US" dirty="0" smtClean="0">
                <a:hlinkClick r:id="rId4"/>
              </a:rPr>
              <a:t>indians.org/articles/index.html</a:t>
            </a:r>
            <a:endParaRPr lang="en-US" dirty="0" smtClean="0"/>
          </a:p>
          <a:p>
            <a:r>
              <a:rPr lang="en-US" dirty="0">
                <a:hlinkClick r:id="rId5"/>
              </a:rPr>
              <a:t>http://</a:t>
            </a:r>
            <a:r>
              <a:rPr lang="en-US" dirty="0" smtClean="0">
                <a:hlinkClick r:id="rId5"/>
              </a:rPr>
              <a:t>www.shmoop.com/native-american-history/summary.html</a:t>
            </a:r>
            <a:endParaRPr lang="en-US" dirty="0" smtClean="0"/>
          </a:p>
          <a:p>
            <a:pPr lvl="1"/>
            <a:r>
              <a:rPr lang="en-US" dirty="0" smtClean="0"/>
              <a:t>Educational resource </a:t>
            </a:r>
            <a:r>
              <a:rPr lang="en-US" dirty="0" smtClean="0">
                <a:sym typeface="Wingdings" panose="05000000000000000000" pitchFamily="2" charset="2"/>
              </a:rPr>
              <a:t> how to teach Native American history</a:t>
            </a:r>
            <a:endParaRPr lang="en-US" dirty="0" smtClean="0"/>
          </a:p>
          <a:p>
            <a:r>
              <a:rPr lang="en-US" dirty="0">
                <a:hlinkClick r:id="rId6"/>
              </a:rPr>
              <a:t>http://</a:t>
            </a:r>
            <a:r>
              <a:rPr lang="en-US" dirty="0" smtClean="0">
                <a:hlinkClick r:id="rId6"/>
              </a:rPr>
              <a:t>www.legendsofamerica.com/na-tribelist.html</a:t>
            </a:r>
            <a:endParaRPr lang="en-US" dirty="0" smtClean="0"/>
          </a:p>
          <a:p>
            <a:pPr lvl="1"/>
            <a:r>
              <a:rPr lang="en-US" dirty="0" smtClean="0"/>
              <a:t>Information on individual tribes</a:t>
            </a:r>
          </a:p>
          <a:p>
            <a:r>
              <a:rPr lang="en-US" dirty="0">
                <a:hlinkClick r:id="rId7"/>
              </a:rPr>
              <a:t>http://www.nationalgeographic.com/lewisandclark</a:t>
            </a:r>
            <a:r>
              <a:rPr lang="en-US" dirty="0" smtClean="0">
                <a:hlinkClick r:id="rId7"/>
              </a:rPr>
              <a:t>/</a:t>
            </a:r>
            <a:endParaRPr lang="en-US" dirty="0" smtClean="0"/>
          </a:p>
          <a:p>
            <a:r>
              <a:rPr lang="en-US" dirty="0">
                <a:hlinkClick r:id="rId8"/>
              </a:rPr>
              <a:t>https://www.archives.gov/education/lessons/lewis-clark</a:t>
            </a:r>
            <a:r>
              <a:rPr lang="en-US" dirty="0" smtClean="0">
                <a:hlinkClick r:id="rId8"/>
              </a:rPr>
              <a:t>/</a:t>
            </a:r>
            <a:endParaRPr lang="en-US" dirty="0" smtClean="0"/>
          </a:p>
          <a:p>
            <a:r>
              <a:rPr lang="en-US" dirty="0">
                <a:hlinkClick r:id="rId9"/>
              </a:rPr>
              <a:t>http://</a:t>
            </a:r>
            <a:r>
              <a:rPr lang="en-US" dirty="0" smtClean="0">
                <a:hlinkClick r:id="rId9"/>
              </a:rPr>
              <a:t>www.history.com/topics/lewis-and-clark</a:t>
            </a:r>
            <a:endParaRPr lang="en-US" dirty="0" smtClean="0"/>
          </a:p>
          <a:p>
            <a:r>
              <a:rPr lang="en-US" dirty="0">
                <a:hlinkClick r:id="rId10"/>
              </a:rPr>
              <a:t>http://lewisclark.net</a:t>
            </a:r>
            <a:r>
              <a:rPr lang="en-US" dirty="0" smtClean="0">
                <a:hlinkClick r:id="rId10"/>
              </a:rPr>
              <a:t>/</a:t>
            </a:r>
            <a:endParaRPr lang="en-US" dirty="0" smtClean="0"/>
          </a:p>
          <a:p>
            <a:pPr lvl="1"/>
            <a:r>
              <a:rPr lang="en-US" dirty="0" smtClean="0">
                <a:hlinkClick r:id="rId11"/>
              </a:rPr>
              <a:t>http://www.edutopia.org/blog/welcoming-all-children-richard-curwin</a:t>
            </a:r>
            <a:r>
              <a:rPr lang="en-US" dirty="0" smtClean="0"/>
              <a:t> </a:t>
            </a:r>
          </a:p>
          <a:p>
            <a:pPr lvl="1"/>
            <a:r>
              <a:rPr lang="en-US" dirty="0">
                <a:hlinkClick r:id="rId12"/>
              </a:rPr>
              <a:t>http://www.tolerance.org/search/apachesolr_search/Native%20American%</a:t>
            </a:r>
            <a:r>
              <a:rPr lang="en-US" dirty="0" smtClean="0">
                <a:hlinkClick r:id="rId12"/>
              </a:rPr>
              <a:t>20Culture</a:t>
            </a:r>
            <a:r>
              <a:rPr lang="en-US" dirty="0" smtClean="0"/>
              <a:t> </a:t>
            </a:r>
            <a:endParaRPr lang="en-US" dirty="0" smtClean="0"/>
          </a:p>
          <a:p>
            <a:pPr lvl="2"/>
            <a:r>
              <a:rPr lang="en-US" dirty="0" smtClean="0"/>
              <a:t>How to make your classroom culturally welcoming </a:t>
            </a:r>
            <a:endParaRPr lang="en-US" dirty="0" smtClean="0"/>
          </a:p>
          <a:p>
            <a:r>
              <a:rPr lang="en-US" dirty="0" smtClean="0"/>
              <a:t>I could also find books at the local or school library.</a:t>
            </a:r>
          </a:p>
          <a:p>
            <a:endParaRPr lang="en-US" dirty="0"/>
          </a:p>
        </p:txBody>
      </p:sp>
    </p:spTree>
    <p:extLst>
      <p:ext uri="{BB962C8B-B14F-4D97-AF65-F5344CB8AC3E}">
        <p14:creationId xmlns:p14="http://schemas.microsoft.com/office/powerpoint/2010/main" val="25998002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10"/>
            <a:ext cx="8911687" cy="818324"/>
          </a:xfrm>
        </p:spPr>
        <p:txBody>
          <a:bodyPr/>
          <a:lstStyle/>
          <a:p>
            <a:r>
              <a:rPr lang="en-US" dirty="0" smtClean="0"/>
              <a:t>Social Studies</a:t>
            </a:r>
            <a:endParaRPr lang="en-US" dirty="0"/>
          </a:p>
        </p:txBody>
      </p:sp>
      <p:sp>
        <p:nvSpPr>
          <p:cNvPr id="5" name="Content Placeholder 4"/>
          <p:cNvSpPr>
            <a:spLocks noGrp="1"/>
          </p:cNvSpPr>
          <p:nvPr>
            <p:ph idx="1"/>
          </p:nvPr>
        </p:nvSpPr>
        <p:spPr>
          <a:xfrm>
            <a:off x="2589212" y="1442433"/>
            <a:ext cx="8915400" cy="4906851"/>
          </a:xfrm>
        </p:spPr>
        <p:txBody>
          <a:bodyPr/>
          <a:lstStyle/>
          <a:p>
            <a:r>
              <a:rPr lang="en-US" dirty="0" smtClean="0"/>
              <a:t>Introduce students to the historical journey of Lewis and Clark.</a:t>
            </a:r>
          </a:p>
          <a:p>
            <a:pPr lvl="1"/>
            <a:r>
              <a:rPr lang="en-US" b="1" dirty="0"/>
              <a:t>2.1.1 </a:t>
            </a:r>
            <a:r>
              <a:rPr lang="en-US" dirty="0"/>
              <a:t>     Use the basic components of a map key and compass rose</a:t>
            </a:r>
            <a:endParaRPr lang="es-MX" sz="1400" dirty="0"/>
          </a:p>
          <a:p>
            <a:pPr lvl="1"/>
            <a:r>
              <a:rPr lang="en-US" b="1" dirty="0"/>
              <a:t>2.1.2</a:t>
            </a:r>
            <a:r>
              <a:rPr lang="en-US" dirty="0"/>
              <a:t>      Apply map skills (i.e., cardinal directions, map key, symbols)  to read a </a:t>
            </a:r>
            <a:r>
              <a:rPr lang="en-US" dirty="0" smtClean="0"/>
              <a:t>			   simple map</a:t>
            </a:r>
          </a:p>
          <a:p>
            <a:pPr lvl="1"/>
            <a:r>
              <a:rPr lang="en-US" b="1" dirty="0"/>
              <a:t>2.1.4</a:t>
            </a:r>
            <a:r>
              <a:rPr lang="en-US" dirty="0"/>
              <a:t>      Identify events on a simple time </a:t>
            </a:r>
            <a:r>
              <a:rPr lang="en-US" dirty="0" smtClean="0"/>
              <a:t>line</a:t>
            </a:r>
            <a:endParaRPr lang="es-MX" dirty="0"/>
          </a:p>
          <a:p>
            <a:pPr lvl="2"/>
            <a:r>
              <a:rPr lang="en-US" dirty="0" smtClean="0"/>
              <a:t>Students will use adapted pages of the journal kept during the expedition to follow the explorers on their trip across America.</a:t>
            </a:r>
          </a:p>
          <a:p>
            <a:pPr lvl="2"/>
            <a:r>
              <a:rPr lang="en-US" dirty="0" smtClean="0"/>
              <a:t>Students will track the expedition on their own personal maps which will show the teacher whether or not they are understanding the concept of map reading.</a:t>
            </a:r>
            <a:endParaRPr lang="en-US" dirty="0"/>
          </a:p>
        </p:txBody>
      </p:sp>
    </p:spTree>
    <p:extLst>
      <p:ext uri="{BB962C8B-B14F-4D97-AF65-F5344CB8AC3E}">
        <p14:creationId xmlns:p14="http://schemas.microsoft.com/office/powerpoint/2010/main" val="10574549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r>
              <a:rPr lang="en-US" dirty="0" smtClean="0"/>
              <a:t>English Language Arts</a:t>
            </a:r>
            <a:endParaRPr lang="en-US" dirty="0"/>
          </a:p>
        </p:txBody>
      </p:sp>
      <p:sp>
        <p:nvSpPr>
          <p:cNvPr id="3" name="Content Placeholder 2"/>
          <p:cNvSpPr>
            <a:spLocks noGrp="1"/>
          </p:cNvSpPr>
          <p:nvPr>
            <p:ph idx="1"/>
          </p:nvPr>
        </p:nvSpPr>
        <p:spPr>
          <a:xfrm>
            <a:off x="2589212" y="1661376"/>
            <a:ext cx="8915400" cy="2524260"/>
          </a:xfrm>
        </p:spPr>
        <p:txBody>
          <a:bodyPr/>
          <a:lstStyle/>
          <a:p>
            <a:pPr marL="342900" lvl="1" indent="-342900"/>
            <a:r>
              <a:rPr lang="en-US" b="1" dirty="0"/>
              <a:t>2.RI.3</a:t>
            </a:r>
            <a:r>
              <a:rPr lang="en-US" dirty="0"/>
              <a:t> Describe the connection between a series of historical events, scientific ideas or concepts, or steps in technical procedures in a text</a:t>
            </a:r>
            <a:endParaRPr lang="es-MX" sz="1400" dirty="0"/>
          </a:p>
          <a:p>
            <a:pPr lvl="1"/>
            <a:r>
              <a:rPr lang="en-US" dirty="0" smtClean="0"/>
              <a:t>Students will follow the expedition of Lewis and Clark and develop an understanding of how this led to increased understanding of the land and people of America.</a:t>
            </a:r>
            <a:endParaRPr lang="en-US" dirty="0"/>
          </a:p>
        </p:txBody>
      </p:sp>
    </p:spTree>
    <p:extLst>
      <p:ext uri="{BB962C8B-B14F-4D97-AF65-F5344CB8AC3E}">
        <p14:creationId xmlns:p14="http://schemas.microsoft.com/office/powerpoint/2010/main" val="138804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2414"/>
          </a:xfrm>
        </p:spPr>
        <p:txBody>
          <a:bodyPr/>
          <a:lstStyle/>
          <a:p>
            <a:r>
              <a:rPr lang="en-US" dirty="0" smtClean="0"/>
              <a:t>Science</a:t>
            </a:r>
            <a:endParaRPr lang="en-US" dirty="0"/>
          </a:p>
        </p:txBody>
      </p:sp>
      <p:sp>
        <p:nvSpPr>
          <p:cNvPr id="3" name="Content Placeholder 2"/>
          <p:cNvSpPr>
            <a:spLocks noGrp="1"/>
          </p:cNvSpPr>
          <p:nvPr>
            <p:ph idx="1"/>
          </p:nvPr>
        </p:nvSpPr>
        <p:spPr>
          <a:xfrm>
            <a:off x="2589212" y="1326523"/>
            <a:ext cx="8915400" cy="5267460"/>
          </a:xfrm>
        </p:spPr>
        <p:txBody>
          <a:bodyPr/>
          <a:lstStyle/>
          <a:p>
            <a:r>
              <a:rPr lang="en-US" dirty="0" smtClean="0"/>
              <a:t>Students will continue their exploration of the struggles of early Native American life. Now that they know which materials work best for a variety of different purposes, they will explore what helps plants grow best. This skill helped the Native Americans to feed themselves during the spring and summer months.</a:t>
            </a:r>
          </a:p>
          <a:p>
            <a:pPr lvl="1"/>
            <a:r>
              <a:rPr lang="en-US" b="1" dirty="0"/>
              <a:t>2-LS2-1. </a:t>
            </a:r>
            <a:r>
              <a:rPr lang="en-US" dirty="0"/>
              <a:t>Plan and conduct an investigation to determine if plants need sunlight and water to grow.</a:t>
            </a:r>
            <a:endParaRPr lang="es-MX" dirty="0"/>
          </a:p>
          <a:p>
            <a:pPr lvl="2"/>
            <a:r>
              <a:rPr lang="en-US" dirty="0" smtClean="0"/>
              <a:t>Students will keep daily logs following the growth of a bean plant under various circumstances:</a:t>
            </a:r>
          </a:p>
          <a:p>
            <a:pPr lvl="3"/>
            <a:r>
              <a:rPr lang="en-US" dirty="0" smtClean="0"/>
              <a:t>Without water</a:t>
            </a:r>
          </a:p>
          <a:p>
            <a:pPr lvl="3"/>
            <a:r>
              <a:rPr lang="en-US" dirty="0" smtClean="0"/>
              <a:t>Without sunlight (in a closet)</a:t>
            </a:r>
          </a:p>
          <a:p>
            <a:pPr lvl="3"/>
            <a:r>
              <a:rPr lang="en-US" dirty="0" smtClean="0"/>
              <a:t>With only classroom lights (in a corner, away from windows)</a:t>
            </a:r>
          </a:p>
          <a:p>
            <a:pPr lvl="3"/>
            <a:r>
              <a:rPr lang="en-US" dirty="0" smtClean="0"/>
              <a:t>Planted in sand</a:t>
            </a:r>
          </a:p>
          <a:p>
            <a:pPr lvl="3"/>
            <a:r>
              <a:rPr lang="en-US" dirty="0" smtClean="0"/>
              <a:t>Planted in soil, near sunlight, with adequate water (control)</a:t>
            </a:r>
          </a:p>
        </p:txBody>
      </p:sp>
    </p:spTree>
    <p:extLst>
      <p:ext uri="{BB962C8B-B14F-4D97-AF65-F5344CB8AC3E}">
        <p14:creationId xmlns:p14="http://schemas.microsoft.com/office/powerpoint/2010/main" val="2343334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9359" y="2097386"/>
            <a:ext cx="8915399" cy="1468800"/>
          </a:xfrm>
        </p:spPr>
        <p:txBody>
          <a:bodyPr>
            <a:normAutofit/>
          </a:bodyPr>
          <a:lstStyle/>
          <a:p>
            <a:pPr algn="ctr"/>
            <a:r>
              <a:rPr lang="en-US" sz="6000" dirty="0" smtClean="0"/>
              <a:t>Day 7</a:t>
            </a:r>
            <a:endParaRPr lang="en-US" sz="6000" dirty="0"/>
          </a:p>
        </p:txBody>
      </p:sp>
    </p:spTree>
    <p:extLst>
      <p:ext uri="{BB962C8B-B14F-4D97-AF65-F5344CB8AC3E}">
        <p14:creationId xmlns:p14="http://schemas.microsoft.com/office/powerpoint/2010/main" val="34492218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10"/>
            <a:ext cx="8911687" cy="779687"/>
          </a:xfrm>
        </p:spPr>
        <p:txBody>
          <a:bodyPr/>
          <a:lstStyle/>
          <a:p>
            <a:r>
              <a:rPr lang="en-US" dirty="0" smtClean="0"/>
              <a:t>Social Studies</a:t>
            </a:r>
            <a:endParaRPr lang="en-US" dirty="0"/>
          </a:p>
        </p:txBody>
      </p:sp>
      <p:sp>
        <p:nvSpPr>
          <p:cNvPr id="5" name="Content Placeholder 4"/>
          <p:cNvSpPr>
            <a:spLocks noGrp="1"/>
          </p:cNvSpPr>
          <p:nvPr>
            <p:ph idx="1"/>
          </p:nvPr>
        </p:nvSpPr>
        <p:spPr>
          <a:xfrm>
            <a:off x="2589212" y="1403797"/>
            <a:ext cx="8915400" cy="4507425"/>
          </a:xfrm>
        </p:spPr>
        <p:txBody>
          <a:bodyPr/>
          <a:lstStyle/>
          <a:p>
            <a:r>
              <a:rPr lang="en-US" b="1" dirty="0"/>
              <a:t> 2.2.3 </a:t>
            </a:r>
            <a:r>
              <a:rPr lang="en-US" dirty="0"/>
              <a:t>Identify historic United States figures (e.g., George Washington, Benjamin Franklin, Susan B. Anthony, Abraham Lincoln, Harriet Tubman, Martin Luther King Jr., Rosa Parks, Cesar Chavez, Sacagawea) and link them with  their </a:t>
            </a:r>
            <a:r>
              <a:rPr lang="en-US" dirty="0" smtClean="0"/>
              <a:t>contributions</a:t>
            </a:r>
          </a:p>
          <a:p>
            <a:pPr lvl="1"/>
            <a:r>
              <a:rPr lang="en-US" dirty="0" smtClean="0"/>
              <a:t>Students will demonstrate their knowledge of famous figures such as Sakakawea, Lewis and Clark, Sitting Bull among others by matching the name of the individual with one of the accomplishments for which he or she is most famous.</a:t>
            </a:r>
            <a:endParaRPr lang="en-US" dirty="0"/>
          </a:p>
        </p:txBody>
      </p:sp>
    </p:spTree>
    <p:extLst>
      <p:ext uri="{BB962C8B-B14F-4D97-AF65-F5344CB8AC3E}">
        <p14:creationId xmlns:p14="http://schemas.microsoft.com/office/powerpoint/2010/main" val="3251237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2198"/>
          </a:xfrm>
        </p:spPr>
        <p:txBody>
          <a:bodyPr/>
          <a:lstStyle/>
          <a:p>
            <a:r>
              <a:rPr lang="en-US" dirty="0" smtClean="0"/>
              <a:t>Main Assessments</a:t>
            </a:r>
            <a:endParaRPr lang="en-US" dirty="0"/>
          </a:p>
        </p:txBody>
      </p:sp>
      <p:sp>
        <p:nvSpPr>
          <p:cNvPr id="3" name="Content Placeholder 2"/>
          <p:cNvSpPr>
            <a:spLocks noGrp="1"/>
          </p:cNvSpPr>
          <p:nvPr>
            <p:ph idx="1"/>
          </p:nvPr>
        </p:nvSpPr>
        <p:spPr>
          <a:xfrm>
            <a:off x="2589212" y="1366307"/>
            <a:ext cx="8915400" cy="5041869"/>
          </a:xfrm>
        </p:spPr>
        <p:txBody>
          <a:bodyPr>
            <a:normAutofit lnSpcReduction="10000"/>
          </a:bodyPr>
          <a:lstStyle/>
          <a:p>
            <a:r>
              <a:rPr lang="en-US" b="1" dirty="0" smtClean="0"/>
              <a:t>Social Studies </a:t>
            </a:r>
            <a:r>
              <a:rPr lang="en-US" dirty="0" smtClean="0"/>
              <a:t>: The tribal study and report will be the biggest assessment of knowledge in this content area since students need to present their own findings of information on a specific tribe. </a:t>
            </a:r>
          </a:p>
          <a:p>
            <a:r>
              <a:rPr lang="en-US" b="1" dirty="0" smtClean="0"/>
              <a:t>English Language Arts : </a:t>
            </a:r>
            <a:r>
              <a:rPr lang="en-US" dirty="0" smtClean="0"/>
              <a:t>The interview with their parents or grandparents is one of the biggest assessments in this content area because students get to learn more about their personal histories and cultural backgrounds and present their information in a professional manner.</a:t>
            </a:r>
          </a:p>
          <a:p>
            <a:r>
              <a:rPr lang="en-US" b="1" dirty="0" smtClean="0"/>
              <a:t>Mathematics :</a:t>
            </a:r>
            <a:r>
              <a:rPr lang="en-US" dirty="0" smtClean="0"/>
              <a:t> I think that the assessment of this content area is best covered while doing the word problems on early trade. This type of work helps students further their understanding of how life was in a distant time period. Students could also be asked to create a similar trade word problem as part of the assignment.</a:t>
            </a:r>
          </a:p>
          <a:p>
            <a:r>
              <a:rPr lang="en-US" b="1" dirty="0" smtClean="0"/>
              <a:t>Science : </a:t>
            </a:r>
            <a:r>
              <a:rPr lang="en-US" dirty="0" smtClean="0"/>
              <a:t>I think that experimenting with the materials to discover which are best suited for particular projects is a great assessment of understanding in this content area. Students get to use a hands-on approach to figuring out how the Native Americans used their natural resources to survive and thrive so long ago.</a:t>
            </a:r>
            <a:endParaRPr lang="en-US" b="1" dirty="0"/>
          </a:p>
        </p:txBody>
      </p:sp>
    </p:spTree>
    <p:extLst>
      <p:ext uri="{BB962C8B-B14F-4D97-AF65-F5344CB8AC3E}">
        <p14:creationId xmlns:p14="http://schemas.microsoft.com/office/powerpoint/2010/main" val="2054482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2954"/>
          </a:xfrm>
        </p:spPr>
        <p:txBody>
          <a:bodyPr/>
          <a:lstStyle/>
          <a:p>
            <a:r>
              <a:rPr lang="en-US" dirty="0" smtClean="0"/>
              <a:t>Main Assessments (Continued)</a:t>
            </a:r>
            <a:endParaRPr lang="en-US" dirty="0"/>
          </a:p>
        </p:txBody>
      </p:sp>
      <p:sp>
        <p:nvSpPr>
          <p:cNvPr id="3" name="Content Placeholder 2"/>
          <p:cNvSpPr>
            <a:spLocks noGrp="1"/>
          </p:cNvSpPr>
          <p:nvPr>
            <p:ph idx="1"/>
          </p:nvPr>
        </p:nvSpPr>
        <p:spPr>
          <a:xfrm>
            <a:off x="2589212" y="1501014"/>
            <a:ext cx="8915400" cy="4410208"/>
          </a:xfrm>
        </p:spPr>
        <p:txBody>
          <a:bodyPr/>
          <a:lstStyle/>
          <a:p>
            <a:r>
              <a:rPr lang="en-US" b="1" dirty="0" smtClean="0"/>
              <a:t>Art :</a:t>
            </a:r>
            <a:r>
              <a:rPr lang="en-US" dirty="0" smtClean="0"/>
              <a:t> The best assessment in the understanding of Native American art is done in this lesson by having students create their own works of art based on Native American style and having other students decipher its meaning. We could practice speculations on photos of authentic Native American art before creating our own.</a:t>
            </a:r>
          </a:p>
          <a:p>
            <a:r>
              <a:rPr lang="en-US" b="1" dirty="0" smtClean="0"/>
              <a:t>Music : </a:t>
            </a:r>
            <a:r>
              <a:rPr lang="en-US" dirty="0" smtClean="0"/>
              <a:t>Comparing the music styles of traditional Native American music and contemporary music is a good way to make connections and assess understanding of meaning.</a:t>
            </a:r>
          </a:p>
          <a:p>
            <a:r>
              <a:rPr lang="en-US" b="1" dirty="0" smtClean="0"/>
              <a:t>Dance/Gym : </a:t>
            </a:r>
            <a:r>
              <a:rPr lang="en-US" dirty="0" smtClean="0"/>
              <a:t>The best assessment of understanding of dance is done by watching students participate in a dance led by a guest from United Tribes Technical College. </a:t>
            </a:r>
            <a:endParaRPr lang="en-US" b="1" dirty="0"/>
          </a:p>
        </p:txBody>
      </p:sp>
    </p:spTree>
    <p:extLst>
      <p:ext uri="{BB962C8B-B14F-4D97-AF65-F5344CB8AC3E}">
        <p14:creationId xmlns:p14="http://schemas.microsoft.com/office/powerpoint/2010/main" val="3265773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55116" y="2161781"/>
            <a:ext cx="8915399" cy="1468800"/>
          </a:xfrm>
        </p:spPr>
        <p:txBody>
          <a:bodyPr>
            <a:normAutofit/>
          </a:bodyPr>
          <a:lstStyle/>
          <a:p>
            <a:pPr algn="ctr"/>
            <a:r>
              <a:rPr lang="en-US" sz="6000" dirty="0" smtClean="0"/>
              <a:t>Day 1</a:t>
            </a:r>
            <a:endParaRPr lang="en-US" sz="6000" dirty="0"/>
          </a:p>
        </p:txBody>
      </p:sp>
    </p:spTree>
    <p:extLst>
      <p:ext uri="{BB962C8B-B14F-4D97-AF65-F5344CB8AC3E}">
        <p14:creationId xmlns:p14="http://schemas.microsoft.com/office/powerpoint/2010/main" val="1271902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5984404" cy="766808"/>
          </a:xfrm>
        </p:spPr>
        <p:txBody>
          <a:bodyPr>
            <a:normAutofit/>
          </a:bodyPr>
          <a:lstStyle/>
          <a:p>
            <a:r>
              <a:rPr lang="en-US" dirty="0" smtClean="0"/>
              <a:t>Social Studies</a:t>
            </a:r>
            <a:endParaRPr lang="en-US" dirty="0"/>
          </a:p>
        </p:txBody>
      </p:sp>
      <p:sp>
        <p:nvSpPr>
          <p:cNvPr id="3" name="Content Placeholder 2"/>
          <p:cNvSpPr>
            <a:spLocks noGrp="1"/>
          </p:cNvSpPr>
          <p:nvPr>
            <p:ph idx="1"/>
          </p:nvPr>
        </p:nvSpPr>
        <p:spPr>
          <a:xfrm>
            <a:off x="2589212" y="1390917"/>
            <a:ext cx="8915400" cy="5138672"/>
          </a:xfrm>
        </p:spPr>
        <p:txBody>
          <a:bodyPr>
            <a:normAutofit/>
          </a:bodyPr>
          <a:lstStyle/>
          <a:p>
            <a:pPr marL="457200" lvl="1" indent="0">
              <a:buNone/>
            </a:pPr>
            <a:endParaRPr lang="en-US" dirty="0" smtClean="0"/>
          </a:p>
          <a:p>
            <a:r>
              <a:rPr lang="en-US" b="1" dirty="0" smtClean="0"/>
              <a:t>2.6.2</a:t>
            </a:r>
            <a:r>
              <a:rPr lang="en-US" dirty="0" smtClean="0"/>
              <a:t>--Identify </a:t>
            </a:r>
            <a:r>
              <a:rPr lang="en-US" dirty="0"/>
              <a:t>the basic elements (e.g., language, food, dress) that make up a culture  </a:t>
            </a:r>
            <a:endParaRPr lang="es-MX" dirty="0"/>
          </a:p>
          <a:p>
            <a:r>
              <a:rPr lang="en-US" b="1" dirty="0" smtClean="0"/>
              <a:t>2.2.1</a:t>
            </a:r>
            <a:r>
              <a:rPr lang="en-US" dirty="0" smtClean="0"/>
              <a:t>--Compare </a:t>
            </a:r>
            <a:r>
              <a:rPr lang="en-US" dirty="0"/>
              <a:t>individual family histories (e.g., origins, jobs, traditions)  </a:t>
            </a:r>
            <a:endParaRPr lang="es-MX" dirty="0"/>
          </a:p>
          <a:p>
            <a:pPr lvl="1"/>
            <a:r>
              <a:rPr lang="en-US" dirty="0" smtClean="0"/>
              <a:t>I would start by introducing to the students what a culture is. We would discuss various elements such as music, language, food, dress, belief systems, codes of conduct etc. I could make an anchor chart of all of the different things involved in a culture. We could brainstorm ideas of what our culture as U.S. citizens is like as an actual application of their knowledge of cultures. </a:t>
            </a:r>
          </a:p>
          <a:p>
            <a:pPr lvl="1"/>
            <a:r>
              <a:rPr lang="en-US" dirty="0" smtClean="0"/>
              <a:t>Then, I could assign students to interview their parents or better yet, their grandparents to find out more about their own familial histories. I would give each student a sheet with spaces to ask his or her parents or grandparents about the aforementioned aspects of culture. </a:t>
            </a:r>
          </a:p>
          <a:p>
            <a:pPr lvl="2"/>
            <a:r>
              <a:rPr lang="en-US" dirty="0" smtClean="0"/>
              <a:t>If students come from families where they do not know their biological parents, sharing the information given by their adoptive parents or grandparents or guardians would be perfectly acceptable.</a:t>
            </a:r>
          </a:p>
        </p:txBody>
      </p:sp>
    </p:spTree>
    <p:extLst>
      <p:ext uri="{BB962C8B-B14F-4D97-AF65-F5344CB8AC3E}">
        <p14:creationId xmlns:p14="http://schemas.microsoft.com/office/powerpoint/2010/main" val="12956962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2390" y="2058750"/>
            <a:ext cx="8915399" cy="1468800"/>
          </a:xfrm>
        </p:spPr>
        <p:txBody>
          <a:bodyPr>
            <a:normAutofit/>
          </a:bodyPr>
          <a:lstStyle/>
          <a:p>
            <a:pPr algn="ctr"/>
            <a:r>
              <a:rPr lang="en-US" sz="6000" dirty="0" smtClean="0"/>
              <a:t>Day 2</a:t>
            </a:r>
            <a:endParaRPr lang="en-US" sz="6000" dirty="0"/>
          </a:p>
        </p:txBody>
      </p:sp>
    </p:spTree>
    <p:extLst>
      <p:ext uri="{BB962C8B-B14F-4D97-AF65-F5344CB8AC3E}">
        <p14:creationId xmlns:p14="http://schemas.microsoft.com/office/powerpoint/2010/main" val="2917051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r>
              <a:rPr lang="en-US" dirty="0" smtClean="0"/>
              <a:t>English Language Arts</a:t>
            </a:r>
            <a:endParaRPr lang="en-US" dirty="0"/>
          </a:p>
        </p:txBody>
      </p:sp>
      <p:sp>
        <p:nvSpPr>
          <p:cNvPr id="3" name="Content Placeholder 2"/>
          <p:cNvSpPr>
            <a:spLocks noGrp="1"/>
          </p:cNvSpPr>
          <p:nvPr>
            <p:ph idx="1"/>
          </p:nvPr>
        </p:nvSpPr>
        <p:spPr>
          <a:xfrm>
            <a:off x="2589212" y="1429555"/>
            <a:ext cx="8915400" cy="4481667"/>
          </a:xfrm>
        </p:spPr>
        <p:txBody>
          <a:bodyPr/>
          <a:lstStyle/>
          <a:p>
            <a:r>
              <a:rPr lang="en-US" b="1" dirty="0" smtClean="0"/>
              <a:t>2.W.2</a:t>
            </a:r>
            <a:r>
              <a:rPr lang="en-US" dirty="0" smtClean="0"/>
              <a:t>-- </a:t>
            </a:r>
            <a:r>
              <a:rPr lang="en-US" dirty="0"/>
              <a:t>Write informative/explanatory texts in which they introduce a topic, use facts and definitions to develop points, and provide a concluding statement or section.</a:t>
            </a:r>
            <a:endParaRPr lang="es-MX" dirty="0"/>
          </a:p>
          <a:p>
            <a:pPr lvl="1"/>
            <a:r>
              <a:rPr lang="en-US" dirty="0" smtClean="0"/>
              <a:t>I would have students synthesize the information from the answers they received from interviewing their parents or grandparents. Students would write out a page or two sharing the stories of their parents and grandparents and then read them aloud to the class. </a:t>
            </a:r>
          </a:p>
          <a:p>
            <a:pPr lvl="1"/>
            <a:r>
              <a:rPr lang="en-US" dirty="0" smtClean="0"/>
              <a:t>This assignment should help show students that all cultures are important and that even though we come from many different backgrounds there are many similarities between us. Exposing children to a variety of different cultures helps to develop a sense of community and understanding inside and outside the classroom.</a:t>
            </a:r>
          </a:p>
        </p:txBody>
      </p:sp>
    </p:spTree>
    <p:extLst>
      <p:ext uri="{BB962C8B-B14F-4D97-AF65-F5344CB8AC3E}">
        <p14:creationId xmlns:p14="http://schemas.microsoft.com/office/powerpoint/2010/main" val="18985374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r>
              <a:rPr lang="en-US" dirty="0" smtClean="0"/>
              <a:t>Visual Art</a:t>
            </a:r>
            <a:endParaRPr lang="en-US" dirty="0"/>
          </a:p>
        </p:txBody>
      </p:sp>
      <p:sp>
        <p:nvSpPr>
          <p:cNvPr id="3" name="Content Placeholder 2"/>
          <p:cNvSpPr>
            <a:spLocks noGrp="1"/>
          </p:cNvSpPr>
          <p:nvPr>
            <p:ph idx="1"/>
          </p:nvPr>
        </p:nvSpPr>
        <p:spPr>
          <a:xfrm>
            <a:off x="2589212" y="1365161"/>
            <a:ext cx="8915400" cy="4546061"/>
          </a:xfrm>
        </p:spPr>
        <p:txBody>
          <a:bodyPr/>
          <a:lstStyle/>
          <a:p>
            <a:pPr marL="342900" lvl="1" indent="-342900"/>
            <a:r>
              <a:rPr lang="en-US" b="1" dirty="0" smtClean="0"/>
              <a:t>4.4.1</a:t>
            </a:r>
            <a:r>
              <a:rPr lang="en-US" dirty="0" smtClean="0"/>
              <a:t>-- </a:t>
            </a:r>
            <a:r>
              <a:rPr lang="en-US" dirty="0"/>
              <a:t>Know that visual art has both a history and specific relationship to various cultures</a:t>
            </a:r>
            <a:endParaRPr lang="es-MX" sz="1400" dirty="0"/>
          </a:p>
          <a:p>
            <a:pPr lvl="1"/>
            <a:r>
              <a:rPr lang="en-US" dirty="0" smtClean="0"/>
              <a:t>I would introduce examples of art from many of the cultures presented from the previous Social Studies/ELA assignment.</a:t>
            </a:r>
          </a:p>
          <a:p>
            <a:pPr lvl="1"/>
            <a:r>
              <a:rPr lang="en-US" dirty="0" smtClean="0"/>
              <a:t>This is one of the standards that would certainly need revisiting and could even be addressed later in this unit as we discuss Lewis and Clark. </a:t>
            </a:r>
          </a:p>
          <a:p>
            <a:pPr lvl="2"/>
            <a:r>
              <a:rPr lang="en-US" dirty="0" smtClean="0"/>
              <a:t>Students could compare the art of the Native Americans of the time with the European art of the same time period.</a:t>
            </a:r>
          </a:p>
          <a:p>
            <a:pPr lvl="2"/>
            <a:r>
              <a:rPr lang="en-US" dirty="0" smtClean="0"/>
              <a:t>Students should not only compare and contrast materials and techniques but also the subjects or messages of the pieces.</a:t>
            </a:r>
            <a:endParaRPr lang="en-US" dirty="0"/>
          </a:p>
        </p:txBody>
      </p:sp>
    </p:spTree>
    <p:extLst>
      <p:ext uri="{BB962C8B-B14F-4D97-AF65-F5344CB8AC3E}">
        <p14:creationId xmlns:p14="http://schemas.microsoft.com/office/powerpoint/2010/main" val="214452503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8172"/>
          </a:xfrm>
        </p:spPr>
        <p:txBody>
          <a:bodyPr/>
          <a:lstStyle/>
          <a:p>
            <a:r>
              <a:rPr lang="en-US" dirty="0" smtClean="0"/>
              <a:t>Social Studies</a:t>
            </a:r>
            <a:endParaRPr lang="en-US" dirty="0"/>
          </a:p>
        </p:txBody>
      </p:sp>
      <p:sp>
        <p:nvSpPr>
          <p:cNvPr id="3" name="Content Placeholder 2"/>
          <p:cNvSpPr>
            <a:spLocks noGrp="1"/>
          </p:cNvSpPr>
          <p:nvPr>
            <p:ph idx="1"/>
          </p:nvPr>
        </p:nvSpPr>
        <p:spPr>
          <a:xfrm>
            <a:off x="2589212" y="1352281"/>
            <a:ext cx="8915400" cy="5306095"/>
          </a:xfrm>
        </p:spPr>
        <p:txBody>
          <a:bodyPr>
            <a:normAutofit/>
          </a:bodyPr>
          <a:lstStyle/>
          <a:p>
            <a:r>
              <a:rPr lang="en-US" dirty="0" smtClean="0"/>
              <a:t>I would then shift the attention of my students specifically to Native American culture. We could circle back and research some of the other cultures upon completion of this unit.</a:t>
            </a:r>
          </a:p>
          <a:p>
            <a:r>
              <a:rPr lang="en-US" dirty="0"/>
              <a:t>I would bring in a guest speaker from United Tribes Technical College to talk to the students about Native American history</a:t>
            </a:r>
            <a:r>
              <a:rPr lang="en-US" dirty="0" smtClean="0"/>
              <a:t>. This speech could be done in a similar format as the stories students presented about their own familial histories.</a:t>
            </a:r>
          </a:p>
          <a:p>
            <a:pPr marL="342900" lvl="1" indent="-342900"/>
            <a:r>
              <a:rPr lang="en-US" b="1" dirty="0" smtClean="0"/>
              <a:t>2.2.4</a:t>
            </a:r>
            <a:r>
              <a:rPr lang="en-US" dirty="0" smtClean="0"/>
              <a:t>--Describe </a:t>
            </a:r>
            <a:r>
              <a:rPr lang="en-US" dirty="0"/>
              <a:t>the exchange of ideas, culture, and goods between the Native Americans and the white settlers (e.g., the Pilgrims, Wampanoag, explorers)  </a:t>
            </a:r>
            <a:endParaRPr lang="en-US" dirty="0" smtClean="0"/>
          </a:p>
          <a:p>
            <a:pPr marL="342900" lvl="1" indent="-342900"/>
            <a:r>
              <a:rPr lang="en-US" dirty="0" smtClean="0"/>
              <a:t> </a:t>
            </a:r>
            <a:r>
              <a:rPr lang="en-US" b="1" dirty="0" smtClean="0"/>
              <a:t>2.SL.3</a:t>
            </a:r>
            <a:r>
              <a:rPr lang="en-US" dirty="0" smtClean="0"/>
              <a:t>-- </a:t>
            </a:r>
            <a:r>
              <a:rPr lang="en-US" dirty="0"/>
              <a:t>Ask and answer questions about what a speaker says in order to clarify comprehension, gather additional information, or deepen understanding of a topic or </a:t>
            </a:r>
            <a:r>
              <a:rPr lang="en-US" dirty="0" smtClean="0"/>
              <a:t>issue (</a:t>
            </a:r>
            <a:r>
              <a:rPr lang="en-US" b="1" i="1" dirty="0" smtClean="0"/>
              <a:t>ELA Standard</a:t>
            </a:r>
            <a:r>
              <a:rPr lang="en-US" dirty="0" smtClean="0"/>
              <a:t>)</a:t>
            </a:r>
            <a:endParaRPr lang="es-MX" dirty="0"/>
          </a:p>
          <a:p>
            <a:pPr lvl="1"/>
            <a:r>
              <a:rPr lang="en-US" dirty="0" smtClean="0"/>
              <a:t>I would introduce elements of European culture and compare them in a T-Chart to elements in the Native American culture explained by the guest speaker.</a:t>
            </a:r>
          </a:p>
        </p:txBody>
      </p:sp>
    </p:spTree>
    <p:extLst>
      <p:ext uri="{BB962C8B-B14F-4D97-AF65-F5344CB8AC3E}">
        <p14:creationId xmlns:p14="http://schemas.microsoft.com/office/powerpoint/2010/main" val="14950864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445</TotalTime>
  <Words>3645</Words>
  <Application>Microsoft Macintosh PowerPoint</Application>
  <PresentationFormat>Custom</PresentationFormat>
  <Paragraphs>199</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Wisp</vt:lpstr>
      <vt:lpstr>Native American Culture Unit</vt:lpstr>
      <vt:lpstr>Introduction</vt:lpstr>
      <vt:lpstr>Resources I would use to prepare myself to teach this unit.</vt:lpstr>
      <vt:lpstr>Day 1</vt:lpstr>
      <vt:lpstr>Social Studies</vt:lpstr>
      <vt:lpstr>Day 2</vt:lpstr>
      <vt:lpstr>English Language Arts</vt:lpstr>
      <vt:lpstr>Visual Art</vt:lpstr>
      <vt:lpstr>Social Studies</vt:lpstr>
      <vt:lpstr>Social Studies (Continued)</vt:lpstr>
      <vt:lpstr>Mathematics</vt:lpstr>
      <vt:lpstr>Music</vt:lpstr>
      <vt:lpstr>Day 3</vt:lpstr>
      <vt:lpstr>Social Studies</vt:lpstr>
      <vt:lpstr>English Language Arts</vt:lpstr>
      <vt:lpstr>English Language Arts (Continued)</vt:lpstr>
      <vt:lpstr>Day 4</vt:lpstr>
      <vt:lpstr>½ Day</vt:lpstr>
      <vt:lpstr>Dance/Gym</vt:lpstr>
      <vt:lpstr>Music</vt:lpstr>
      <vt:lpstr>Art</vt:lpstr>
      <vt:lpstr>Day 5</vt:lpstr>
      <vt:lpstr>Dance/Gym</vt:lpstr>
      <vt:lpstr>English Language Arts</vt:lpstr>
      <vt:lpstr>Social Studies</vt:lpstr>
      <vt:lpstr>English Language Arts</vt:lpstr>
      <vt:lpstr>Science</vt:lpstr>
      <vt:lpstr>Mathematics</vt:lpstr>
      <vt:lpstr>Day 6</vt:lpstr>
      <vt:lpstr>Social Studies</vt:lpstr>
      <vt:lpstr>English Language Arts</vt:lpstr>
      <vt:lpstr>Science</vt:lpstr>
      <vt:lpstr>Day 7</vt:lpstr>
      <vt:lpstr>Social Studies</vt:lpstr>
      <vt:lpstr>Main Assessments</vt:lpstr>
      <vt:lpstr>Main Assessments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 Culture Unit</dc:title>
  <dc:creator>User</dc:creator>
  <cp:lastModifiedBy>Microsoft Office User</cp:lastModifiedBy>
  <cp:revision>247</cp:revision>
  <cp:lastPrinted>2016-03-04T22:33:02Z</cp:lastPrinted>
  <dcterms:created xsi:type="dcterms:W3CDTF">2016-03-01T02:38:54Z</dcterms:created>
  <dcterms:modified xsi:type="dcterms:W3CDTF">2016-03-06T01:28:05Z</dcterms:modified>
</cp:coreProperties>
</file>